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83" r:id="rId5"/>
    <p:sldId id="384" r:id="rId6"/>
    <p:sldId id="385" r:id="rId7"/>
    <p:sldId id="386" r:id="rId8"/>
    <p:sldId id="387" r:id="rId9"/>
    <p:sldId id="388" r:id="rId10"/>
    <p:sldId id="390" r:id="rId11"/>
    <p:sldId id="361" r:id="rId12"/>
    <p:sldId id="391" r:id="rId13"/>
    <p:sldId id="393" r:id="rId14"/>
    <p:sldId id="394" r:id="rId15"/>
    <p:sldId id="395" r:id="rId16"/>
    <p:sldId id="397" r:id="rId17"/>
    <p:sldId id="398" r:id="rId18"/>
    <p:sldId id="399" r:id="rId19"/>
    <p:sldId id="396" r:id="rId20"/>
  </p:sldIdLst>
  <p:sldSz cx="12192000" cy="6858000"/>
  <p:notesSz cx="9388475" cy="710247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ИНСТРУКЦИИ" id="{BB928E10-A69C-42F6-8B07-A2FEAC067766}">
          <p14:sldIdLst>
            <p14:sldId id="383"/>
            <p14:sldId id="384"/>
            <p14:sldId id="385"/>
            <p14:sldId id="386"/>
            <p14:sldId id="387"/>
            <p14:sldId id="388"/>
            <p14:sldId id="390"/>
            <p14:sldId id="361"/>
            <p14:sldId id="391"/>
            <p14:sldId id="393"/>
            <p14:sldId id="394"/>
            <p14:sldId id="395"/>
            <p14:sldId id="397"/>
            <p14:sldId id="398"/>
            <p14:sldId id="399"/>
            <p14:sldId id="396"/>
          </p14:sldIdLst>
        </p14:section>
        <p14:section name="ЭЛЕМЕНТЫ НАЧАЛА СЛАЙДОВ" id="{ACC24B29-0CC7-491A-A98A-CF7CBDBE501E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AF"/>
    <a:srgbClr val="000000"/>
    <a:srgbClr val="CC9B00"/>
    <a:srgbClr val="E6E6E6"/>
    <a:srgbClr val="DC5924"/>
    <a:srgbClr val="B7472A"/>
    <a:srgbClr val="FFFFFF"/>
    <a:srgbClr val="75D1FF"/>
    <a:srgbClr val="11161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7" autoAdjust="0"/>
    <p:restoredTop sz="84972" autoAdjust="0"/>
  </p:normalViewPr>
  <p:slideViewPr>
    <p:cSldViewPr snapToGrid="0">
      <p:cViewPr varScale="1">
        <p:scale>
          <a:sx n="71" d="100"/>
          <a:sy n="71" d="100"/>
        </p:scale>
        <p:origin x="-648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1482"/>
    </p:cViewPr>
  </p:sorterViewPr>
  <p:notesViewPr>
    <p:cSldViewPr snapToGrid="0">
      <p:cViewPr varScale="1">
        <p:scale>
          <a:sx n="127" d="100"/>
          <a:sy n="127" d="100"/>
        </p:scale>
        <p:origin x="19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A5484A8C-32F5-4EA2-89BC-F4F20C2F1F2B}" type="datetime1">
              <a:rPr lang="ru-RU" noProof="1" smtClean="0"/>
              <a:t>28.12.2022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35349BE-49F4-4400-AFD2-1EF78FE6C96A}" type="datetime1">
              <a:rPr lang="ru-RU" noProof="1" smtClean="0"/>
              <a:pPr/>
              <a:t>28.12.2022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Чтобы использовать этот слайд анимированного заголовка с новым изображением: 1) Переместите верхнюю полупрозрачную фигуру в сторону. 2) Удалите изображение. 3) Щелкните значок рисунка, чтобы добавить новый рисунок. 4) Верните полупрозрачную фигуру в исходное положение. 5) Измените текст на слайде.</a:t>
            </a:r>
          </a:p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CBCEA92-F142-4D57-B507-37BDAF44710C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2317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CBCEA92-F142-4D57-B507-37BDAF44710C}" type="slidenum">
              <a:rPr lang="ru-RU" noProof="1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1729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CBCEA92-F142-4D57-B507-37BDAF44710C}" type="slidenum">
              <a:rPr lang="ru-RU" noProof="1" smtClean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0634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CBCEA92-F142-4D57-B507-37BDAF44710C}" type="slidenum">
              <a:rPr lang="ru-RU" noProof="1" smtClean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3398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CBCEA92-F142-4D57-B507-37BDAF44710C}" type="slidenum">
              <a:rPr lang="ru-RU" noProof="1" smtClean="0"/>
              <a:t>11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6817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CBCEA92-F142-4D57-B507-37BDAF44710C}" type="slidenum">
              <a:rPr lang="ru-RU" noProof="1" smtClean="0"/>
              <a:t>15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6223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CBCEA92-F142-4D57-B507-37BDAF44710C}" type="slidenum">
              <a:rPr lang="ru-RU" noProof="1" smtClean="0"/>
              <a:t>16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28399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ЗАГОЛОВОК ИЛИ ПЕРЕХО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19939" y="24239"/>
            <a:ext cx="9107555" cy="4524315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ru-RU" noProof="1"/>
              <a:t>ЩЕЛКНИТЕ, ЧТОБЫ ИЗМЕНИТЬ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ыноска с небольшим текстом (без марке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2264723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529137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529137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529137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529137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529137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3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, 5 столбцов текста меньшего разм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Объект 2"/>
          <p:cNvSpPr>
            <a:spLocks noGrp="1"/>
          </p:cNvSpPr>
          <p:nvPr>
            <p:ph idx="14"/>
          </p:nvPr>
        </p:nvSpPr>
        <p:spPr>
          <a:xfrm>
            <a:off x="4168631" y="2598128"/>
            <a:ext cx="3840480" cy="2524794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Второй уровень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Третий уровень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Четвертый уровень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9" name="Объект 2"/>
          <p:cNvSpPr>
            <a:spLocks noGrp="1"/>
          </p:cNvSpPr>
          <p:nvPr>
            <p:ph idx="15"/>
          </p:nvPr>
        </p:nvSpPr>
        <p:spPr>
          <a:xfrm>
            <a:off x="8158238" y="2598128"/>
            <a:ext cx="3773077" cy="2524794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Второй уровень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Третий уровень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Четвертый уровень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1" name="Полилиния: Фигура 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/>
              <a:t>ЩЕЛКНИТЕ, ЧТОБЫ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>
          <a:xfrm>
            <a:off x="2879003" y="419101"/>
            <a:ext cx="9084398" cy="1364786"/>
          </a:xfrm>
        </p:spPr>
        <p:txBody>
          <a:bodyPr rtlCol="0"/>
          <a:lstStyle/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7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, 5 столбцов текста меньшего разм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7" name="Объект 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9" name="Объект 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0" name="Объект 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1" name="Объект 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/>
              <a:t>Образец заголовка</a:t>
            </a:r>
          </a:p>
        </p:txBody>
      </p:sp>
      <p:sp>
        <p:nvSpPr>
          <p:cNvPr id="17" name="Объект 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18" name="Объект 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/>
              <a:t>#</a:t>
            </a:r>
          </a:p>
        </p:txBody>
      </p:sp>
      <p:sp>
        <p:nvSpPr>
          <p:cNvPr id="19" name="Объект 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ru-RU" noProof="1"/>
              <a:t>#</a:t>
            </a:r>
          </a:p>
        </p:txBody>
      </p:sp>
      <p:sp>
        <p:nvSpPr>
          <p:cNvPr id="20" name="Объект 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ru-RU" noProof="1"/>
              <a:t>#</a:t>
            </a:r>
          </a:p>
        </p:txBody>
      </p:sp>
      <p:sp>
        <p:nvSpPr>
          <p:cNvPr id="21" name="Объект 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ru-RU" noProof="1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Правый фото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изображения, или перейдите в сеть...</a:t>
            </a:r>
          </a:p>
        </p:txBody>
      </p:sp>
      <p:sp>
        <p:nvSpPr>
          <p:cNvPr id="6" name="Объект 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Правый фото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6" name="Объект 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</p:txBody>
      </p:sp>
      <p:sp>
        <p:nvSpPr>
          <p:cNvPr id="12" name="Номер слайда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ru-RU" noProof="1" smtClean="0">
                <a:solidFill>
                  <a:schemeClr val="bg1"/>
                </a:solidFill>
              </a:rPr>
              <a:pPr/>
              <a:t>‹#›</a:t>
            </a:fld>
            <a:endParaRPr lang="ru-RU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Правый фото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6" name="Объект 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</p:txBody>
      </p:sp>
      <p:sp>
        <p:nvSpPr>
          <p:cNvPr id="10" name="Объект 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11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</p:txBody>
      </p:sp>
      <p:sp>
        <p:nvSpPr>
          <p:cNvPr id="11" name="Объект 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12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/>
              <a:t>Фотомакет 50/50</a:t>
            </a: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 с число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 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Нижний колонтитул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ru-RU" noProof="1"/>
              <a:t>СТИЛЬ ОБРАЗЦА ЗАГОЛОВКА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904350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1"/>
              <a:t>Добавьте здесь заголовок раздела</a:t>
            </a:r>
          </a:p>
          <a:p>
            <a:pPr lvl="1" rtl="0"/>
            <a:r>
              <a:rPr lang="ru-RU" noProof="1"/>
              <a:t>1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757130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0" i="0" u="none" strike="noStrike" kern="1200" cap="none" spc="0" normalizeH="0" noProof="1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Добавьте краткое обобщающее предложение, посвященное заголовку или высказыванию выше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1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ru-RU" noProof="1"/>
              <a:t>Изображение без полей</a:t>
            </a:r>
          </a:p>
        </p:txBody>
      </p:sp>
      <p:sp>
        <p:nvSpPr>
          <p:cNvPr id="7" name="Объект 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/>
              <a:t>Заголовок</a:t>
            </a:r>
          </a:p>
        </p:txBody>
      </p:sp>
      <p:sp>
        <p:nvSpPr>
          <p:cNvPr id="13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ыноска с небольшим текстом (без марке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2264723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1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3748719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ru-RU" noProof="1"/>
              <a:t>ЩЕЛКНИТЕ, ЧТОБЫ ИЗМЕНИТЬ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1421928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noProof="1"/>
              <a:t>ИЗМЕНИТЬ 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шаг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>
            <a:extLst>
              <a:ext uri="{FF2B5EF4-FFF2-40B4-BE49-F238E27FC236}">
                <a16:creationId xmlns=""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75"/>
            <a:ext cx="12191998" cy="685164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6" name="Надпись 5">
            <a:hlinkClick r:id="rId3"/>
            <a:extLst>
              <a:ext uri="{FF2B5EF4-FFF2-40B4-BE49-F238E27FC236}">
                <a16:creationId xmlns=""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434662" y="93791"/>
            <a:ext cx="3322677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0" i="0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Щелкните, чтобы </a:t>
            </a:r>
            <a:r>
              <a:rPr lang="ru-RU" sz="1050" b="1" i="0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узнать больше</a:t>
            </a:r>
          </a:p>
        </p:txBody>
      </p:sp>
      <p:sp>
        <p:nvSpPr>
          <p:cNvPr id="7" name="Надпись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noProof="1">
                <a:solidFill>
                  <a:schemeClr val="tx1"/>
                </a:solidFill>
              </a:rPr>
              <a:t>Neal Creative </a:t>
            </a:r>
            <a:r>
              <a:rPr lang="ru-RU" sz="9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ru-RU" sz="1000" noProof="1">
                <a:solidFill>
                  <a:schemeClr val="tx1"/>
                </a:solidFill>
              </a:rPr>
              <a:t> </a:t>
            </a:r>
            <a:endParaRPr lang="ru-RU" sz="1000" b="1" noProof="1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4118082"/>
            <a:ext cx="1800444" cy="1927264"/>
            <a:chOff x="5976075" y="3634505"/>
            <a:chExt cx="1800444" cy="1927264"/>
          </a:xfrm>
        </p:grpSpPr>
        <p:pic>
          <p:nvPicPr>
            <p:cNvPr id="9" name="Рисунок 8">
              <a:extLst>
                <a:ext uri="{FF2B5EF4-FFF2-40B4-BE49-F238E27FC236}">
                  <a16:creationId xmlns=""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282988"/>
              <a:ext cx="860601" cy="1278781"/>
            </a:xfrm>
            <a:prstGeom prst="rect">
              <a:avLst/>
            </a:prstGeom>
          </p:spPr>
        </p:pic>
        <p:sp>
          <p:nvSpPr>
            <p:cNvPr id="10" name="Надпись 9">
              <a:extLst>
                <a:ext uri="{FF2B5EF4-FFF2-40B4-BE49-F238E27FC236}">
                  <a16:creationId xmlns=""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800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СОВЕТ </a:t>
              </a:r>
              <a:r>
                <a:rPr lang="ru-RU" sz="9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Используйте встроенную ц</a:t>
              </a:r>
              <a:r>
                <a:rPr lang="ru-RU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ветовую палитру с зеленым и желтым цветом для выносок и выделений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ЛИ ПЕРЕХО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19939" y="24239"/>
            <a:ext cx="9107555" cy="4524315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ru-RU" noProof="1"/>
              <a:t>ЩЕЛКНИТЕ, ЧТОБЫ ИЗМЕНИТЬ ЗАГОЛОВОК</a:t>
            </a:r>
          </a:p>
        </p:txBody>
      </p:sp>
      <p:sp>
        <p:nvSpPr>
          <p:cNvPr id="8" name="Надпись 7">
            <a:hlinkClick r:id="rId2"/>
            <a:extLst>
              <a:ext uri="{FF2B5EF4-FFF2-40B4-BE49-F238E27FC236}">
                <a16:creationId xmlns=""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noProof="1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ru-RU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ru-RU" sz="1000" noProof="1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000" b="1" noProof="1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ыноска с небольшим текстом (без марке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2264723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2" name="Надпись 11">
            <a:hlinkClick r:id="rId3"/>
            <a:extLst>
              <a:ext uri="{FF2B5EF4-FFF2-40B4-BE49-F238E27FC236}">
                <a16:creationId xmlns=""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3401624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kern="0" cap="none" spc="0" normalizeH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Щелкните, чтобы </a:t>
            </a:r>
            <a:r>
              <a:rPr lang="ru-RU" sz="1100" b="1" i="0" u="none" strike="noStrike" kern="0" cap="none" spc="0" normalizeH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узнать больше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590931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1" name="Номер слайда 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13" name="Надпись 12">
            <a:hlinkClick r:id="rId4"/>
            <a:extLst>
              <a:ext uri="{FF2B5EF4-FFF2-40B4-BE49-F238E27FC236}">
                <a16:creationId xmlns=""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noProof="1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ru-RU" sz="900" kern="1200" noProof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ru-RU" sz="1000" noProof="1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1000" b="1" noProof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РАЗДЕЛОВ С КОЛЬЦЕВОЙ ОСНОВ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48777" y="2183824"/>
            <a:ext cx="5208335" cy="2431435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/>
              <a:t>ЩЕЛКНИТЕ, ЧТОБЫ ИЗМЕНИТЬ ЗАГОЛОВОК</a:t>
            </a:r>
          </a:p>
        </p:txBody>
      </p:sp>
      <p:sp>
        <p:nvSpPr>
          <p:cNvPr id="9" name="точки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мный вариант цитаты (ВЫРАВНИВАНИЕ СЛЕВА)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ru-RU" noProof="1"/>
              <a:t>"ЦИТАТА".</a:t>
            </a:r>
          </a:p>
          <a:p>
            <a:pPr lvl="1" rtl="0"/>
            <a:r>
              <a:rPr lang="ru-RU" noProof="1"/>
              <a:t> ПОЛУЖИРНЫЙ</a:t>
            </a:r>
          </a:p>
        </p:txBody>
      </p:sp>
      <p:sp>
        <p:nvSpPr>
          <p:cNvPr id="7" name="Полилиния: Фигура 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1"/>
              <a:t>— Имя и компанию или источник можно разместить здесь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мный вариант цитаты (ПО ЦЕНТРУ)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ru-RU" noProof="1"/>
              <a:t>"ЦИТАТА".</a:t>
            </a:r>
          </a:p>
          <a:p>
            <a:pPr lvl="1" rtl="0"/>
            <a:r>
              <a:rPr lang="ru-RU" noProof="1"/>
              <a:t>ПОЛУЖИРНЫЙ</a:t>
            </a:r>
          </a:p>
        </p:txBody>
      </p:sp>
      <p:sp>
        <p:nvSpPr>
          <p:cNvPr id="7" name="Полилиния: Фигура 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1"/>
              <a:t>— Имя и компанию или источник можно разместить здесь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мный вариант цитаты (ВЫРАВНИВАНИЕ СЛЕВА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ru-RU" noProof="1"/>
              <a:t>"ЦИТАТА".</a:t>
            </a:r>
          </a:p>
          <a:p>
            <a:pPr lvl="1" rtl="0"/>
            <a:r>
              <a:rPr lang="ru-RU" noProof="1"/>
              <a:t> ПОЛУЖИРНЫЙ</a:t>
            </a:r>
          </a:p>
        </p:txBody>
      </p:sp>
      <p:sp>
        <p:nvSpPr>
          <p:cNvPr id="7" name="Полилиния: Фигура 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1"/>
              <a:t>— Имя и компанию или источник можно разместить здесь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ветлый вариант цитаты (ПО ЦЕНТР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дпись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1500" noProof="1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ru-RU" sz="2800" noProof="1">
              <a:solidFill>
                <a:schemeClr val="accent4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1"/>
              <a:t>— Имя и компанию или источник можно разместить здесь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ru-RU" noProof="1"/>
              <a:t>"ЦИТАТА".</a:t>
            </a:r>
          </a:p>
          <a:p>
            <a:pPr lvl="1" rtl="0"/>
            <a:r>
              <a:rPr lang="ru-RU" noProof="1"/>
              <a:t>ПОЛУЖИРНЫЙ</a:t>
            </a:r>
          </a:p>
        </p:txBody>
      </p:sp>
      <p:sp>
        <p:nvSpPr>
          <p:cNvPr id="7" name="Номер слайда 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мная выноска с небольшим текстом (без маркера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Выноска с небольшим текстом (без марке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2031325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44349" y="0"/>
            <a:ext cx="16228978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4" name="Овал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511292" y="3651072"/>
            <a:ext cx="4985525" cy="25710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Презентационный материал подготовлен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основании разъяснений Минтруда России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(в формате вопросов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ответов),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которые </a:t>
            </a:r>
            <a:r>
              <a:rPr lang="ru-RU" dirty="0">
                <a:solidFill>
                  <a:schemeClr val="tx1"/>
                </a:solidFill>
              </a:rPr>
              <a:t>размещены на официальном </a:t>
            </a:r>
            <a:r>
              <a:rPr lang="ru-RU" dirty="0" smtClean="0">
                <a:solidFill>
                  <a:schemeClr val="tx1"/>
                </a:solidFill>
              </a:rPr>
              <a:t>сайте указанного органа по адресу: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https</a:t>
            </a:r>
            <a:r>
              <a:rPr lang="en-US" u="sng" dirty="0">
                <a:solidFill>
                  <a:schemeClr val="tx1"/>
                </a:solidFill>
              </a:rPr>
              <a:t>://</a:t>
            </a:r>
            <a:r>
              <a:rPr lang="en-US" u="sng" dirty="0" smtClean="0">
                <a:solidFill>
                  <a:schemeClr val="tx1"/>
                </a:solidFill>
              </a:rPr>
              <a:t>mintrud.gov.ru/ministry/programms/</a:t>
            </a:r>
            <a:endParaRPr lang="ru-RU" u="sng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anticorruption/9/21</a:t>
            </a:r>
            <a:endParaRPr lang="ru-RU" u="sng" noProof="1">
              <a:solidFill>
                <a:schemeClr val="tx1"/>
              </a:solidFill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645399" y="3213970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ru-RU" sz="8800" spc="-300" noProof="1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09120" y="1319875"/>
            <a:ext cx="9929191" cy="1754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/>
            <a: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Возможность приобретения </a:t>
            </a:r>
            <a:r>
              <a:rPr lang="ru-RU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государственными служащими </a:t>
            </a:r>
            <a:br>
              <a:rPr lang="ru-RU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ценных бумаг</a:t>
            </a:r>
            <a:endParaRPr lang="ru-RU" sz="4000" noProof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E1514C-5E56-4738-A1FF-4B1CFD2A3E36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ая прямоугольная выноска 10"/>
          <p:cNvSpPr/>
          <p:nvPr/>
        </p:nvSpPr>
        <p:spPr>
          <a:xfrm>
            <a:off x="4445023" y="5797484"/>
            <a:ext cx="6825920" cy="819081"/>
          </a:xfrm>
          <a:prstGeom prst="wedgeRoundRectCallout">
            <a:avLst>
              <a:gd name="adj1" fmla="val 17035"/>
              <a:gd name="adj2" fmla="val 33449"/>
              <a:gd name="adj3" fmla="val 16667"/>
            </a:avLst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04172" y="2030932"/>
            <a:ext cx="4875826" cy="4636568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35135" y="2953451"/>
            <a:ext cx="4167739" cy="2751522"/>
          </a:xfrm>
        </p:spPr>
        <p:txBody>
          <a:bodyPr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Законодательство </a:t>
            </a:r>
            <a:r>
              <a:rPr lang="ru-RU" sz="2400" dirty="0" smtClean="0">
                <a:solidFill>
                  <a:schemeClr val="bg1"/>
                </a:solidFill>
              </a:rPr>
              <a:t>РФ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>
                <a:solidFill>
                  <a:schemeClr val="bg1"/>
                </a:solidFill>
              </a:rPr>
              <a:t>запрещает </a:t>
            </a:r>
            <a:r>
              <a:rPr lang="ru-RU" sz="2400" dirty="0">
                <a:solidFill>
                  <a:schemeClr val="bg1"/>
                </a:solidFill>
              </a:rPr>
              <a:t>гражданским служащим и их супругам заключать </a:t>
            </a:r>
            <a:r>
              <a:rPr lang="ru-RU" sz="2400" dirty="0" smtClean="0">
                <a:solidFill>
                  <a:schemeClr val="bg1"/>
                </a:solidFill>
              </a:rPr>
              <a:t>указанные договоры, </a:t>
            </a:r>
            <a:r>
              <a:rPr lang="ru-RU" sz="2400" dirty="0">
                <a:solidFill>
                  <a:schemeClr val="bg1"/>
                </a:solidFill>
              </a:rPr>
              <a:t>которые предусматривают открытие и ведение индивидуального инвестиционного </a:t>
            </a:r>
            <a:r>
              <a:rPr lang="ru-RU" sz="2400" dirty="0" smtClean="0">
                <a:solidFill>
                  <a:schemeClr val="bg1"/>
                </a:solidFill>
              </a:rPr>
              <a:t>счета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727032" y="105382"/>
            <a:ext cx="6023568" cy="2031325"/>
          </a:xfrm>
        </p:spPr>
        <p:txBody>
          <a:bodyPr/>
          <a:lstStyle/>
          <a:p>
            <a:pPr algn="just"/>
            <a:r>
              <a:rPr lang="ru-RU" sz="2000" b="0" dirty="0" smtClean="0"/>
              <a:t>      В </a:t>
            </a:r>
            <a:r>
              <a:rPr lang="ru-RU" sz="2000" b="0" dirty="0"/>
              <a:t>случае </a:t>
            </a:r>
            <a:r>
              <a:rPr lang="ru-RU" sz="2000" dirty="0"/>
              <a:t>приобретения ценных бумаг</a:t>
            </a:r>
            <a:r>
              <a:rPr lang="ru-RU" sz="2000" b="0" dirty="0"/>
              <a:t> в рамках договора о брокерском обслуживании</a:t>
            </a:r>
            <a:r>
              <a:rPr lang="ru-RU" sz="2000" dirty="0"/>
              <a:t> </a:t>
            </a:r>
            <a:r>
              <a:rPr lang="ru-RU" sz="2000" b="0" dirty="0"/>
              <a:t>гражданскому служащему (клиенту) достаточно </a:t>
            </a:r>
            <a:r>
              <a:rPr lang="ru-RU" sz="2000" dirty="0"/>
              <a:t>не подавать поручение</a:t>
            </a:r>
            <a:r>
              <a:rPr lang="ru-RU" sz="2000" b="0" dirty="0"/>
              <a:t> брокеру, которое приводит или может привести к нарушению законодательства </a:t>
            </a:r>
            <a:r>
              <a:rPr lang="ru-RU" sz="2000" b="0" dirty="0" smtClean="0"/>
              <a:t>РФ о </a:t>
            </a:r>
            <a:r>
              <a:rPr lang="ru-RU" sz="2000" b="0" dirty="0"/>
              <a:t>противодействии </a:t>
            </a:r>
            <a:r>
              <a:rPr lang="ru-RU" sz="2000" b="0" dirty="0" smtClean="0"/>
              <a:t>коррупции</a:t>
            </a:r>
            <a:endParaRPr lang="ru-RU" sz="2000" b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6629" y="-410693"/>
            <a:ext cx="4546245" cy="213289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Приобретение ценных бумаг </a:t>
            </a:r>
            <a:b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рамках договора о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брокерском обслуживании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/ договора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доверительного управления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659655" y="2288653"/>
            <a:ext cx="6090944" cy="3416320"/>
          </a:xfrm>
        </p:spPr>
        <p:txBody>
          <a:bodyPr/>
          <a:lstStyle/>
          <a:p>
            <a:pPr algn="just"/>
            <a:r>
              <a:rPr lang="ru-RU" sz="2000" b="0" dirty="0" smtClean="0"/>
              <a:t>       В </a:t>
            </a:r>
            <a:r>
              <a:rPr lang="ru-RU" sz="2000" b="0" dirty="0"/>
              <a:t>случае </a:t>
            </a:r>
            <a:r>
              <a:rPr lang="ru-RU" sz="2000" dirty="0"/>
              <a:t>приобретения ценных бумаг</a:t>
            </a:r>
            <a:r>
              <a:rPr lang="ru-RU" sz="2000" b="0" dirty="0"/>
              <a:t> в </a:t>
            </a:r>
            <a:r>
              <a:rPr lang="ru-RU" sz="2000" b="0" dirty="0" smtClean="0"/>
              <a:t>рамках договора </a:t>
            </a:r>
            <a:r>
              <a:rPr lang="ru-RU" sz="2000" b="0" dirty="0"/>
              <a:t>доверительного управления</a:t>
            </a:r>
            <a:r>
              <a:rPr lang="ru-RU" sz="2000" dirty="0"/>
              <a:t> </a:t>
            </a:r>
            <a:r>
              <a:rPr lang="ru-RU" sz="2000" b="0" dirty="0"/>
              <a:t>ценными бумагами, в том числе предусматривающих открытие и ведение индивидуального инвестиционного счета, необходимо </a:t>
            </a:r>
            <a:r>
              <a:rPr lang="ru-RU" sz="2000" dirty="0"/>
              <a:t>внимательно ознакомиться</a:t>
            </a:r>
            <a:r>
              <a:rPr lang="ru-RU" sz="2000" b="0" dirty="0"/>
              <a:t> </a:t>
            </a:r>
            <a:r>
              <a:rPr lang="ru-RU" sz="2000" b="0" dirty="0" smtClean="0"/>
              <a:t>с </a:t>
            </a:r>
            <a:r>
              <a:rPr lang="ru-RU" sz="2000" b="0" dirty="0"/>
              <a:t>предлагаемыми стратегиями доверительного управления и </a:t>
            </a:r>
            <a:r>
              <a:rPr lang="ru-RU" sz="2000" dirty="0"/>
              <a:t>выбрать ту, которая </a:t>
            </a:r>
            <a:r>
              <a:rPr lang="ru-RU" sz="2000" dirty="0" smtClean="0"/>
              <a:t>не </a:t>
            </a:r>
            <a:r>
              <a:rPr lang="ru-RU" sz="2000" dirty="0"/>
              <a:t>будет предусматривать риски</a:t>
            </a:r>
            <a:r>
              <a:rPr lang="ru-RU" sz="2000" b="0" dirty="0"/>
              <a:t> нарушения гражданским служащим положений законодательства </a:t>
            </a:r>
            <a:r>
              <a:rPr lang="ru-RU" sz="2000" b="0" dirty="0" smtClean="0"/>
              <a:t>РФ </a:t>
            </a:r>
            <a:r>
              <a:rPr lang="ru-RU" sz="2000" b="0" dirty="0"/>
              <a:t>о противодействии </a:t>
            </a:r>
            <a:r>
              <a:rPr lang="ru-RU" sz="2000" b="0" dirty="0" smtClean="0"/>
              <a:t>коррупции</a:t>
            </a:r>
            <a:endParaRPr lang="ru-RU" sz="2000" b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45023" y="5856919"/>
            <a:ext cx="689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Ответственность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возложена на гражданского служащего, а не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брокера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или управляющую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компанию.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AE1514C-5E56-4738-A1FF-4B1CFD2A3E36}" type="slidenum">
              <a:rPr lang="ru-RU" noProof="1" smtClean="0"/>
              <a:pPr rtl="0"/>
              <a:t>10</a:t>
            </a:fld>
            <a:endParaRPr lang="ru-RU" noProof="1"/>
          </a:p>
        </p:txBody>
      </p:sp>
      <p:sp>
        <p:nvSpPr>
          <p:cNvPr id="12" name="Блок-схема: узел 11"/>
          <p:cNvSpPr/>
          <p:nvPr/>
        </p:nvSpPr>
        <p:spPr>
          <a:xfrm>
            <a:off x="6027421" y="277134"/>
            <a:ext cx="45719" cy="5293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027420" y="2473749"/>
            <a:ext cx="45719" cy="5293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223436" y="123760"/>
            <a:ext cx="8825564" cy="319472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</a:t>
            </a:r>
            <a:r>
              <a:rPr lang="ru-RU" sz="2800" dirty="0" smtClean="0">
                <a:solidFill>
                  <a:schemeClr val="bg1"/>
                </a:solidFill>
              </a:rPr>
              <a:t>Гражданский </a:t>
            </a:r>
            <a:r>
              <a:rPr lang="ru-RU" sz="2800" dirty="0">
                <a:solidFill>
                  <a:schemeClr val="bg1"/>
                </a:solidFill>
              </a:rPr>
              <a:t>служащий </a:t>
            </a:r>
            <a:r>
              <a:rPr lang="ru-RU" sz="2800" b="1" dirty="0" smtClean="0">
                <a:solidFill>
                  <a:schemeClr val="bg1"/>
                </a:solidFill>
              </a:rPr>
              <a:t>вправе</a:t>
            </a:r>
            <a:r>
              <a:rPr lang="ru-RU" sz="2800" dirty="0" smtClean="0">
                <a:solidFill>
                  <a:schemeClr val="bg1"/>
                </a:solidFill>
              </a:rPr>
              <a:t> использовать банковские </a:t>
            </a:r>
            <a:r>
              <a:rPr lang="ru-RU" sz="2800" dirty="0">
                <a:solidFill>
                  <a:schemeClr val="bg1"/>
                </a:solidFill>
              </a:rPr>
              <a:t>услуги,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при которых происходит автоматическое инвестирование принадлежащих гражданскому служащему денежных средств в инвестиционные портфели </a:t>
            </a:r>
            <a:r>
              <a:rPr lang="ru-RU" sz="2800" dirty="0" smtClean="0">
                <a:solidFill>
                  <a:schemeClr val="bg1"/>
                </a:solidFill>
              </a:rPr>
              <a:t>банка.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92D050"/>
                </a:solidFill>
              </a:rPr>
              <a:t>При этом рекомендуется: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752" y="3644516"/>
            <a:ext cx="29677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Подробно 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изучить информацию </a:t>
            </a:r>
          </a:p>
          <a:p>
            <a:pPr algn="ctr"/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об активах, задействованных в инвестиционных портфелях банка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1901" y="3951486"/>
            <a:ext cx="38659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Своевременно 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принимать меры по исключению возможности нарушения законодательства </a:t>
            </a: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РФ 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 противодействии коррупции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64988" y="3951486"/>
            <a:ext cx="30704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Принимать 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своевременные меры по предотвращению и урегулированию конфликта интересов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1007" y="5754483"/>
            <a:ext cx="3383280" cy="182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4" name="Прямоугольник 13"/>
          <p:cNvSpPr/>
          <p:nvPr/>
        </p:nvSpPr>
        <p:spPr>
          <a:xfrm>
            <a:off x="4578241" y="5772771"/>
            <a:ext cx="3383280" cy="182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5" name="Прямоугольник 14"/>
          <p:cNvSpPr/>
          <p:nvPr/>
        </p:nvSpPr>
        <p:spPr>
          <a:xfrm>
            <a:off x="8633031" y="5753059"/>
            <a:ext cx="3383280" cy="182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2" name="Плюс 11"/>
          <p:cNvSpPr/>
          <p:nvPr/>
        </p:nvSpPr>
        <p:spPr>
          <a:xfrm>
            <a:off x="3824287" y="4648801"/>
            <a:ext cx="379396" cy="386348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люс 17"/>
          <p:cNvSpPr/>
          <p:nvPr/>
        </p:nvSpPr>
        <p:spPr>
          <a:xfrm>
            <a:off x="8344223" y="4648801"/>
            <a:ext cx="379396" cy="386348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40622" y="6494169"/>
            <a:ext cx="351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11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7"/>
          <p:cNvSpPr/>
          <p:nvPr/>
        </p:nvSpPr>
        <p:spPr>
          <a:xfrm>
            <a:off x="240943" y="2124823"/>
            <a:ext cx="4693712" cy="4360114"/>
          </a:xfrm>
          <a:prstGeom prst="flowChartConnector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10070" y="2601713"/>
            <a:ext cx="3755458" cy="2839329"/>
          </a:xfrm>
        </p:spPr>
        <p:txBody>
          <a:bodyPr/>
          <a:lstStyle/>
          <a:p>
            <a:pPr algn="ctr"/>
            <a:r>
              <a:rPr lang="ru-RU" sz="2400" dirty="0">
                <a:latin typeface="+mn-lt"/>
              </a:rPr>
              <a:t>Имущество, составляющее паевой инвестиционный фонд, </a:t>
            </a:r>
            <a:r>
              <a:rPr lang="ru-RU" sz="2400" b="1" dirty="0">
                <a:latin typeface="+mn-lt"/>
              </a:rPr>
              <a:t>является общим имуществом </a:t>
            </a:r>
            <a:r>
              <a:rPr lang="ru-RU" sz="2400" dirty="0">
                <a:latin typeface="+mn-lt"/>
              </a:rPr>
              <a:t>владельцев инвестиционных паев и принадлежит им на праве общей долевой собственности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33651" y="331111"/>
            <a:ext cx="6643923" cy="4025717"/>
          </a:xfrm>
        </p:spPr>
        <p:txBody>
          <a:bodyPr/>
          <a:lstStyle/>
          <a:p>
            <a:pPr algn="just"/>
            <a:r>
              <a:rPr lang="ru-RU" sz="2400" dirty="0" smtClean="0">
                <a:latin typeface="+mj-lt"/>
              </a:rPr>
              <a:t>      </a:t>
            </a:r>
            <a:r>
              <a:rPr lang="ru-RU" sz="2000" dirty="0" smtClean="0">
                <a:latin typeface="+mj-lt"/>
              </a:rPr>
              <a:t>При </a:t>
            </a:r>
            <a:r>
              <a:rPr lang="ru-RU" sz="2000" dirty="0">
                <a:latin typeface="+mj-lt"/>
              </a:rPr>
              <a:t>владении инвестиционными паями паевых инвестиционных фондов, </a:t>
            </a:r>
            <a:r>
              <a:rPr lang="ru-RU" sz="2000" dirty="0" smtClean="0">
                <a:latin typeface="+mj-lt"/>
              </a:rPr>
              <a:t>в </a:t>
            </a:r>
            <a:r>
              <a:rPr lang="ru-RU" sz="2000" dirty="0">
                <a:latin typeface="+mj-lt"/>
              </a:rPr>
              <a:t>случае наличия в общем имуществе, составляющем паевой инвестиционный фонд, активов, право собственности на которые может повлечь или влечет возникновение конфликта интересов, </a:t>
            </a:r>
            <a:r>
              <a:rPr lang="ru-RU" sz="2000" dirty="0"/>
              <a:t>обязанность</a:t>
            </a:r>
            <a:r>
              <a:rPr lang="ru-RU" sz="2000" dirty="0">
                <a:latin typeface="+mj-lt"/>
              </a:rPr>
              <a:t> по передаче ценных бумаг в доверительное управление считается </a:t>
            </a:r>
            <a:r>
              <a:rPr lang="ru-RU" sz="2000" dirty="0"/>
              <a:t>исполненной в связи с присоединением к договору</a:t>
            </a:r>
            <a:r>
              <a:rPr lang="ru-RU" sz="2000" dirty="0">
                <a:latin typeface="+mj-lt"/>
              </a:rPr>
              <a:t> доверительного управления паевым инвестиционным фондом с управляющей компанией, осуществляющей доверительное управление данным фондом </a:t>
            </a:r>
            <a:r>
              <a:rPr lang="ru-RU" sz="2000" dirty="0" smtClean="0">
                <a:latin typeface="+mj-lt"/>
              </a:rPr>
              <a:t>(данное </a:t>
            </a:r>
            <a:r>
              <a:rPr lang="ru-RU" sz="2000" dirty="0">
                <a:latin typeface="+mj-lt"/>
              </a:rPr>
              <a:t>обстоятельство не отменяет обязанность при наличии обстоятельств принять меры по урегулированию конфликта интересов</a:t>
            </a:r>
            <a:r>
              <a:rPr lang="ru-RU" sz="2000" dirty="0" smtClean="0">
                <a:latin typeface="+mj-lt"/>
              </a:rPr>
              <a:t>)</a:t>
            </a:r>
            <a:endParaRPr lang="ru-RU" sz="2000" dirty="0"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6148" y="-285067"/>
            <a:ext cx="4083304" cy="240989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Особенности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владения инвестиционными паями паевых инвестиционных фондов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5233651" y="4218989"/>
            <a:ext cx="6643924" cy="1477328"/>
          </a:xfrm>
        </p:spPr>
        <p:txBody>
          <a:bodyPr/>
          <a:lstStyle/>
          <a:p>
            <a:pPr algn="just"/>
            <a:r>
              <a:rPr lang="ru-RU" sz="2000" b="0" dirty="0">
                <a:latin typeface="+mj-lt"/>
              </a:rPr>
              <a:t> </a:t>
            </a:r>
            <a:r>
              <a:rPr lang="ru-RU" sz="2000" b="0" dirty="0" smtClean="0">
                <a:latin typeface="+mj-lt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случае наличия в общем имуществе рассматриваемого фонда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ИФИ гражданским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служащим, владеющим инвестиционным паем такого фонда, будет </a:t>
            </a:r>
            <a:r>
              <a:rPr lang="ru-RU" sz="2000" dirty="0">
                <a:solidFill>
                  <a:schemeClr val="tx1"/>
                </a:solidFill>
              </a:rPr>
              <a:t>нарушаться </a:t>
            </a:r>
            <a:r>
              <a:rPr lang="ru-RU" sz="2000" dirty="0" smtClean="0">
                <a:solidFill>
                  <a:schemeClr val="tx1"/>
                </a:solidFill>
              </a:rPr>
              <a:t>запрет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на владение (пользование) ИФИ            (в случае распространения на него указанного запрета)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AE1514C-5E56-4738-A1FF-4B1CFD2A3E36}" type="slidenum">
              <a:rPr lang="ru-RU" noProof="1" smtClean="0"/>
              <a:pPr rtl="0"/>
              <a:t>12</a:t>
            </a:fld>
            <a:endParaRPr lang="ru-RU" noProof="1"/>
          </a:p>
        </p:txBody>
      </p:sp>
      <p:sp>
        <p:nvSpPr>
          <p:cNvPr id="4" name="Прямоугольник 3"/>
          <p:cNvSpPr/>
          <p:nvPr/>
        </p:nvSpPr>
        <p:spPr>
          <a:xfrm>
            <a:off x="5349154" y="5841740"/>
            <a:ext cx="66439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Для просмотра случая распространения на гражданских служащих запрета на владение (пользование) ИФИ перейдите на 3 слайд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5202283" y="5844912"/>
            <a:ext cx="231006" cy="18793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33651" y="5841740"/>
            <a:ext cx="695834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5507657" y="546641"/>
            <a:ext cx="45719" cy="5293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507657" y="4401429"/>
            <a:ext cx="45719" cy="5293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0"/>
            <a:ext cx="7661709" cy="6858000"/>
          </a:xfrm>
          <a:prstGeom prst="homePlate">
            <a:avLst>
              <a:gd name="adj" fmla="val 1603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ДЕЯТЕЛЬНОСТЬ ПО СОВЕРШЕНИЮ ОПЕРАЦИЙ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 ЦЕННЫМИ БУМАГАМИ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является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инвестиционной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поскольку 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системное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заключение 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физическим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лицом сделок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</a:rPr>
              <a:t>с ценными бумагами через посредника (брокера) 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не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квалифицируется как занятие предпринимательской деятельностью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и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в этой связи не подпадает под запрет, предусмотренный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п.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31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ч.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1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ст.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17 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Федерального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закона от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27.07.2004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г. 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№ 79-ФЗ</a:t>
            </a:r>
            <a:endParaRPr lang="ru-RU" sz="2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8165" y="1905506"/>
            <a:ext cx="384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Предпринимательской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деятельностью является именно оказание </a:t>
            </a: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самим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лицом 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(например,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брокером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 посреднических услуг по купле-продаже ценных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бумаг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E1514C-5E56-4738-A1FF-4B1CFD2A3E36}" type="slidenum">
              <a:rPr lang="ru-RU" noProof="1" smtClean="0">
                <a:solidFill>
                  <a:schemeClr val="tx1"/>
                </a:solidFill>
              </a:rPr>
              <a:t>13</a:t>
            </a:fld>
            <a:endParaRPr lang="ru-RU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узел 14"/>
          <p:cNvSpPr/>
          <p:nvPr/>
        </p:nvSpPr>
        <p:spPr>
          <a:xfrm>
            <a:off x="1229578" y="2090020"/>
            <a:ext cx="4534827" cy="4163372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273303" y="2879044"/>
            <a:ext cx="4447375" cy="2585323"/>
          </a:xfrm>
        </p:spPr>
        <p:txBody>
          <a:bodyPr anchor="ctr"/>
          <a:lstStyle/>
          <a:p>
            <a:pPr algn="ctr"/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   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Гражданские 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служащие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           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вправе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иметь в собственности акции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, дающие им право голосовать на собрании акционеров,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но им 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запрещено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 участвовать в управлении организацией, т.е. реализовывать обозначенное право и голосовать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на 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собрании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акционеров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997E989-D798-4C62-8E93-3D2D613C2488}" type="slidenum">
              <a:rPr lang="ru-RU" noProof="1" smtClean="0"/>
              <a:pPr rtl="0"/>
              <a:t>14</a:t>
            </a:fld>
            <a:endParaRPr lang="ru-RU" noProof="1"/>
          </a:p>
        </p:txBody>
      </p:sp>
      <p:sp>
        <p:nvSpPr>
          <p:cNvPr id="12" name="Прямоугольник 11"/>
          <p:cNvSpPr/>
          <p:nvPr/>
        </p:nvSpPr>
        <p:spPr>
          <a:xfrm>
            <a:off x="807212" y="105879"/>
            <a:ext cx="34086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Акции и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запрет на участие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в управлении организациями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20333" y="288758"/>
            <a:ext cx="5209115" cy="5632311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Владение </a:t>
            </a:r>
            <a:r>
              <a:rPr lang="ru-RU" sz="2400" b="1" dirty="0">
                <a:solidFill>
                  <a:srgbClr val="0070C0"/>
                </a:solidFill>
              </a:rPr>
              <a:t>акциями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latin typeface="+mj-lt"/>
              </a:rPr>
              <a:t>(</a:t>
            </a:r>
            <a:r>
              <a:rPr lang="ru-RU" sz="2400" dirty="0">
                <a:latin typeface="+mj-lt"/>
              </a:rPr>
              <a:t>долями участия в уставном капитале), обусловливающее право принимать участие в работе органа управления хозяйственного общества, в том числе участие в принятии решения на общем собрании членов хозяйственного общества, </a:t>
            </a:r>
            <a:endParaRPr lang="ru-RU" sz="2400" dirty="0" smtClean="0">
              <a:latin typeface="+mj-lt"/>
            </a:endParaRPr>
          </a:p>
          <a:p>
            <a:pPr algn="ctr"/>
            <a:r>
              <a:rPr lang="ru-RU" sz="2400" b="1" dirty="0" smtClean="0">
                <a:latin typeface="+mj-lt"/>
              </a:rPr>
              <a:t>не </a:t>
            </a:r>
            <a:r>
              <a:rPr lang="ru-RU" sz="2400" b="1" dirty="0">
                <a:latin typeface="+mj-lt"/>
              </a:rPr>
              <a:t>может рассматриваться</a:t>
            </a:r>
            <a:r>
              <a:rPr lang="ru-RU" sz="2400" dirty="0">
                <a:latin typeface="+mj-lt"/>
              </a:rPr>
              <a:t> как </a:t>
            </a:r>
            <a:r>
              <a:rPr lang="ru-RU" sz="2400" dirty="0" smtClean="0">
                <a:latin typeface="+mj-lt"/>
              </a:rPr>
              <a:t>обстоятельство, свидетельствующее </a:t>
            </a:r>
            <a:r>
              <a:rPr lang="ru-RU" sz="2400" b="1" dirty="0">
                <a:latin typeface="+mj-lt"/>
              </a:rPr>
              <a:t>о факте участия в управлении коммерческой организацией</a:t>
            </a:r>
            <a:r>
              <a:rPr lang="ru-RU" sz="2400" dirty="0" smtClean="0">
                <a:latin typeface="+mj-lt"/>
              </a:rPr>
              <a:t>.</a:t>
            </a:r>
          </a:p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71925" y="533490"/>
            <a:ext cx="5293894" cy="509729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4987405" y="7938"/>
            <a:ext cx="15181" cy="6850062"/>
          </a:xfrm>
          <a:prstGeom prst="line">
            <a:avLst/>
          </a:prstGeom>
          <a:ln cmpd="dbl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78845" y="400037"/>
            <a:ext cx="5996539" cy="55584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В справке отражается:</a:t>
            </a:r>
            <a:endParaRPr lang="ru-RU" sz="100" b="1" dirty="0" smtClean="0">
              <a:solidFill>
                <a:srgbClr val="0070C0"/>
              </a:solidFill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информация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 наличии в собственности ценных бумаг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just">
              <a:lnSpc>
                <a:spcPct val="100000"/>
              </a:lnSpc>
              <a:buClr>
                <a:srgbClr val="C00000"/>
              </a:buClr>
              <a:buSzPct val="150000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доходы, полученные от операций с ценными бумагами</a:t>
            </a:r>
          </a:p>
          <a:p>
            <a:pPr algn="just">
              <a:lnSpc>
                <a:spcPct val="100000"/>
              </a:lnSpc>
              <a:buClr>
                <a:srgbClr val="C00000"/>
              </a:buClr>
              <a:buSzPct val="150000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доходы, полученные в результате нахождения ценных бумаг в собственности</a:t>
            </a:r>
          </a:p>
          <a:p>
            <a:pPr algn="just">
              <a:lnSpc>
                <a:spcPct val="100000"/>
              </a:lnSpc>
              <a:buClr>
                <a:srgbClr val="C00000"/>
              </a:buClr>
              <a:buSzPct val="150000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срочные обязательства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финансового характера,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возникшие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 рамках договора о брокерском обслуживании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/ договора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доверительного управления ценными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бумагами / договора на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ведение индивидуального инвестиционного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счета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just">
              <a:lnSpc>
                <a:spcPct val="100000"/>
              </a:lnSpc>
              <a:buClr>
                <a:srgbClr val="C00000"/>
              </a:buClr>
              <a:buSzPct val="150000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асходы, связанные с приобретением ценных бумаг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997E989-D798-4C62-8E93-3D2D613C2488}" type="slidenum">
              <a:rPr lang="ru-RU" noProof="1" smtClean="0"/>
              <a:pPr rtl="0"/>
              <a:t>15</a:t>
            </a:fld>
            <a:endParaRPr lang="ru-RU" noProof="1"/>
          </a:p>
        </p:txBody>
      </p:sp>
      <p:sp>
        <p:nvSpPr>
          <p:cNvPr id="12" name="Прямоугольник 11"/>
          <p:cNvSpPr/>
          <p:nvPr/>
        </p:nvSpPr>
        <p:spPr>
          <a:xfrm>
            <a:off x="645136" y="130529"/>
            <a:ext cx="3734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Заполнение справки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о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доходах при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наличии в собственности ценных бумаг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6751" y="2391509"/>
            <a:ext cx="45911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Справка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о доходах, расходах, </a:t>
            </a:r>
            <a:endParaRPr lang="ru-RU" sz="20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об </a:t>
            </a:r>
            <a:r>
              <a:rPr lang="ru-RU" sz="2000" dirty="0">
                <a:latin typeface="+mj-lt"/>
              </a:rPr>
              <a:t>имуществе </a:t>
            </a:r>
          </a:p>
          <a:p>
            <a:pPr algn="ctr"/>
            <a:r>
              <a:rPr lang="ru-RU" sz="2000" dirty="0">
                <a:latin typeface="+mj-lt"/>
              </a:rPr>
              <a:t>и обязательствах имущественного характера </a:t>
            </a:r>
            <a:r>
              <a:rPr lang="ru-RU" sz="2000" b="1" dirty="0" smtClean="0">
                <a:latin typeface="+mj-lt"/>
              </a:rPr>
              <a:t>заполняется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>
                <a:latin typeface="+mj-lt"/>
              </a:rPr>
              <a:t>в соответствии с Методическими рекомендациями</a:t>
            </a:r>
            <a:r>
              <a:rPr lang="ru-RU" sz="2000" dirty="0">
                <a:latin typeface="+mj-lt"/>
              </a:rPr>
              <a:t> </a:t>
            </a:r>
          </a:p>
          <a:p>
            <a:pPr algn="ctr"/>
            <a:r>
              <a:rPr lang="ru-RU" sz="2000" dirty="0">
                <a:latin typeface="+mj-lt"/>
              </a:rPr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справки, ежегодно подготавливаемыми Минтрудом России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4973894" y="1148136"/>
            <a:ext cx="445008" cy="375775"/>
          </a:xfrm>
          <a:prstGeom prst="notchedRight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4967837" y="3404799"/>
            <a:ext cx="445008" cy="375775"/>
          </a:xfrm>
          <a:prstGeom prst="notchedRight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4967837" y="2652578"/>
            <a:ext cx="445008" cy="375775"/>
          </a:xfrm>
          <a:prstGeom prst="notchedRight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4967837" y="5402822"/>
            <a:ext cx="445008" cy="375775"/>
          </a:xfrm>
          <a:prstGeom prst="notchedRight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4967837" y="1900357"/>
            <a:ext cx="445008" cy="375775"/>
          </a:xfrm>
          <a:prstGeom prst="notchedRight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узел 9"/>
          <p:cNvSpPr/>
          <p:nvPr/>
        </p:nvSpPr>
        <p:spPr>
          <a:xfrm>
            <a:off x="665719" y="1029903"/>
            <a:ext cx="5869169" cy="561804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5553777" y="180771"/>
            <a:ext cx="5869169" cy="5618040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2839452" y="427314"/>
            <a:ext cx="6121003" cy="5796063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22190" y="1838345"/>
            <a:ext cx="57462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      </a:t>
            </a:r>
            <a:r>
              <a:rPr lang="ru-RU" sz="3200" b="1" dirty="0" smtClean="0"/>
              <a:t>При </a:t>
            </a:r>
            <a:r>
              <a:rPr lang="ru-RU" sz="3200" b="1" dirty="0"/>
              <a:t>наличии сомнений</a:t>
            </a:r>
            <a:r>
              <a:rPr lang="ru-RU" sz="3200" dirty="0">
                <a:latin typeface="+mj-lt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относительно возникновения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           или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возможности возникновения конфликта интересов в случае владения ценными бумагами гражданскому служащему рекомендуется </a:t>
            </a:r>
            <a:r>
              <a:rPr lang="ru-RU" sz="2800" b="1" dirty="0"/>
              <a:t>направить</a:t>
            </a:r>
            <a:r>
              <a:rPr lang="ru-RU" sz="2800" dirty="0">
                <a:latin typeface="+mj-lt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представителю нанимателя</a:t>
            </a:r>
            <a:r>
              <a:rPr lang="ru-RU" sz="2800" dirty="0">
                <a:latin typeface="+mj-lt"/>
              </a:rPr>
              <a:t> </a:t>
            </a:r>
            <a:r>
              <a:rPr lang="ru-RU" sz="2800" b="1" dirty="0" smtClean="0"/>
              <a:t>уведомление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E1514C-5E56-4738-A1FF-4B1CFD2A3E36}" type="slidenum">
              <a:rPr lang="ru-RU" noProof="1" smtClean="0"/>
              <a:t>16</a:t>
            </a:fld>
            <a:endParaRPr lang="ru-RU" noProof="1"/>
          </a:p>
        </p:txBody>
      </p:sp>
      <p:pic>
        <p:nvPicPr>
          <p:cNvPr id="3074" name="Picture 2" descr="https://cdn-icons-png.flaticon.com/512/91/9164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04" y="542788"/>
            <a:ext cx="1234853" cy="12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4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H="1">
            <a:off x="2542721" y="891083"/>
            <a:ext cx="1172115" cy="1511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823222" y="1461761"/>
            <a:ext cx="1357975" cy="1261467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42696" y="2515987"/>
            <a:ext cx="3235283" cy="3075792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26251" y="3591277"/>
            <a:ext cx="2033956" cy="1900682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210354" y="3060025"/>
            <a:ext cx="1812997" cy="1744082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9264410" y="646835"/>
            <a:ext cx="2726000" cy="2557365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606035" y="1213024"/>
            <a:ext cx="1584745" cy="152534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87549" y="727503"/>
            <a:ext cx="1165493" cy="112601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140033"/>
            <a:ext cx="12171149" cy="590931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«ЦЕННАЯ БУМАГА»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645" y="110584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АКЦИЯ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4652" y="1891353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ВЕКСЕЛЬ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4223" y="1791030"/>
            <a:ext cx="152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ЗАКЛАДНАЯ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05817" y="1375531"/>
            <a:ext cx="2684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ИНВЕСТИЦИОННЫЙ ПАЙ ПАЕВОГО ИНВЕСТИЦИОННОГО ФОНДА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56263" y="3765975"/>
            <a:ext cx="172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КОНОСАМЕНТ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6531" y="3176377"/>
            <a:ext cx="3007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ОБЛИГАЦИЯ (В ТОМ ЧИСЛЕ ОБЛИГАЦИЯ ФЕДЕРАЛЬНОГО ЗАЙМА, ОБЛИГАЦИЯ СУБЪЕКТА РОССИЙСКОЙ ФЕДЕРАЦИИ)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58101" y="3898781"/>
            <a:ext cx="1970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ЧЕК </a:t>
            </a:r>
          </a:p>
          <a:p>
            <a:pPr algn="ctr"/>
            <a:r>
              <a:rPr lang="ru-RU" dirty="0" smtClean="0"/>
              <a:t>И ИНЫЕ ЦЕННЫЕ БУМАГИ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0851" y="614479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«ФЬЮЧЕРС» 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ИЛИ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«ФЬЮЧЕРСНЫЙ КОНТРАКТ»  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ЦЕННОЙ БУМАГОЙ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НЕ ЯВЛЯЕТСЯ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069432" y="856648"/>
            <a:ext cx="1127029" cy="235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968080" y="974538"/>
            <a:ext cx="18465" cy="1889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859951" y="856648"/>
            <a:ext cx="388804" cy="487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725951" y="773522"/>
            <a:ext cx="1421916" cy="26283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676651" y="795628"/>
            <a:ext cx="527978" cy="225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4725348" y="908179"/>
            <a:ext cx="250685" cy="256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41536" y="737834"/>
            <a:ext cx="1215881" cy="1171838"/>
          </a:xfrm>
          <a:prstGeom prst="flowChartConnector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3431556" y="1277851"/>
            <a:ext cx="1663118" cy="1566504"/>
          </a:xfrm>
          <a:prstGeom prst="flowChartConnector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 flipV="1">
            <a:off x="6725350" y="1515979"/>
            <a:ext cx="1409807" cy="1306629"/>
          </a:xfrm>
          <a:prstGeom prst="flowChartConnector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624322" y="2673541"/>
            <a:ext cx="3101595" cy="3086272"/>
          </a:xfrm>
          <a:prstGeom prst="flowChartConnector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Блок-схема: узел 35"/>
          <p:cNvSpPr/>
          <p:nvPr/>
        </p:nvSpPr>
        <p:spPr>
          <a:xfrm>
            <a:off x="5044746" y="3063426"/>
            <a:ext cx="1899906" cy="1837214"/>
          </a:xfrm>
          <a:prstGeom prst="flowChartConnector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Блок-схема: узел 36"/>
          <p:cNvSpPr/>
          <p:nvPr/>
        </p:nvSpPr>
        <p:spPr>
          <a:xfrm>
            <a:off x="8153247" y="3505536"/>
            <a:ext cx="2083785" cy="2017182"/>
          </a:xfrm>
          <a:prstGeom prst="flowChartConnector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Блок-схема: узел 37"/>
          <p:cNvSpPr/>
          <p:nvPr/>
        </p:nvSpPr>
        <p:spPr>
          <a:xfrm>
            <a:off x="9182095" y="737834"/>
            <a:ext cx="2768398" cy="2690646"/>
          </a:xfrm>
          <a:prstGeom prst="flowChartConnector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997E989-D798-4C62-8E93-3D2D613C2488}" type="slidenum">
              <a:rPr lang="ru-RU" noProof="1" smtClean="0">
                <a:solidFill>
                  <a:schemeClr val="bg1"/>
                </a:solidFill>
              </a:rPr>
              <a:pPr rtl="0"/>
              <a:t>2</a:t>
            </a:fld>
            <a:endParaRPr lang="ru-RU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узел 8"/>
          <p:cNvSpPr/>
          <p:nvPr/>
        </p:nvSpPr>
        <p:spPr>
          <a:xfrm>
            <a:off x="829499" y="1812119"/>
            <a:ext cx="4823737" cy="4672818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58366" y="2551167"/>
            <a:ext cx="4566001" cy="3194721"/>
          </a:xfrm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 общему правилу, гражданским служащим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НЕ</a:t>
            </a:r>
            <a:r>
              <a:rPr lang="ru-RU" dirty="0" smtClean="0">
                <a:solidFill>
                  <a:schemeClr val="bg1"/>
                </a:solidFill>
              </a:rPr>
              <a:t> запрещено приобретать ценные бумаги, за исключением случая, предусмотренного Федеральным законом                  от 07.05.2013 г. № 79-ФЗ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078836" y="357508"/>
            <a:ext cx="5671764" cy="1477328"/>
          </a:xfrm>
        </p:spPr>
        <p:txBody>
          <a:bodyPr/>
          <a:lstStyle/>
          <a:p>
            <a:pPr algn="just"/>
            <a:r>
              <a:rPr lang="ru-RU" sz="2000" b="0" dirty="0" smtClean="0">
                <a:latin typeface="+mj-lt"/>
              </a:rPr>
              <a:t>      Под исключение попадают гражданские служащие, принимающие участие в подготовке решений, затрагивающих вопросы </a:t>
            </a:r>
            <a:r>
              <a:rPr lang="ru-RU" sz="2000" dirty="0" smtClean="0">
                <a:latin typeface="+mj-lt"/>
              </a:rPr>
              <a:t>суверенитета и национальной безопасности РФ</a:t>
            </a:r>
            <a:r>
              <a:rPr lang="ru-RU" sz="2000" b="0" dirty="0" smtClean="0">
                <a:latin typeface="+mj-lt"/>
              </a:rPr>
              <a:t>, и должности которых включены в соответствующие </a:t>
            </a:r>
            <a:r>
              <a:rPr lang="ru-RU" sz="2000" dirty="0" smtClean="0">
                <a:latin typeface="+mj-lt"/>
              </a:rPr>
              <a:t>перечни</a:t>
            </a:r>
            <a:endParaRPr lang="ru-RU" sz="2000" dirty="0"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7189" y="-274547"/>
            <a:ext cx="3959004" cy="18004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Приобретение 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собственность ценных бумаг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6078836" y="2232601"/>
            <a:ext cx="5671764" cy="2031325"/>
          </a:xfrm>
        </p:spPr>
        <p:txBody>
          <a:bodyPr/>
          <a:lstStyle/>
          <a:p>
            <a:pPr algn="just"/>
            <a:r>
              <a:rPr lang="ru-RU" sz="2000" b="0" dirty="0" smtClean="0">
                <a:latin typeface="+mj-lt"/>
              </a:rPr>
              <a:t>     Таким служащим </a:t>
            </a:r>
            <a:r>
              <a:rPr lang="ru-RU" sz="2000" dirty="0" smtClean="0">
                <a:latin typeface="+mj-lt"/>
              </a:rPr>
              <a:t>запрещено</a:t>
            </a:r>
            <a:r>
              <a:rPr lang="ru-RU" sz="2000" b="0" dirty="0" smtClean="0">
                <a:latin typeface="+mj-lt"/>
              </a:rPr>
              <a:t> прямо или косвенно владеть и (или) пользоваться иностранными финансовыми инструментами (ИФИ). Запрет действует </a:t>
            </a:r>
            <a:r>
              <a:rPr lang="ru-RU" sz="2000" dirty="0" smtClean="0">
                <a:latin typeface="+mj-lt"/>
              </a:rPr>
              <a:t>со дня замещения должности </a:t>
            </a:r>
            <a:r>
              <a:rPr lang="ru-RU" sz="2000" b="0" dirty="0" smtClean="0">
                <a:latin typeface="+mj-lt"/>
              </a:rPr>
              <a:t>. Так, в течение трех месяцев со дня замещения должности </a:t>
            </a:r>
            <a:r>
              <a:rPr lang="ru-RU" sz="2000" dirty="0" smtClean="0">
                <a:latin typeface="+mj-lt"/>
              </a:rPr>
              <a:t>необходимо осуществить отчуждение ИФИ</a:t>
            </a:r>
            <a:r>
              <a:rPr lang="ru-RU" sz="2000" b="0" dirty="0" smtClean="0">
                <a:latin typeface="+mj-lt"/>
              </a:rPr>
              <a:t> </a:t>
            </a:r>
            <a:endParaRPr lang="ru-RU" sz="2000" b="0" dirty="0"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078836" y="4661691"/>
            <a:ext cx="5671764" cy="1754326"/>
          </a:xfrm>
        </p:spPr>
        <p:txBody>
          <a:bodyPr/>
          <a:lstStyle/>
          <a:p>
            <a:pPr algn="just"/>
            <a:r>
              <a:rPr lang="ru-RU" sz="2000" b="0" dirty="0" smtClean="0"/>
              <a:t>      </a:t>
            </a:r>
            <a:r>
              <a:rPr lang="ru-RU" sz="2000" b="0" dirty="0" smtClean="0">
                <a:latin typeface="+mj-lt"/>
              </a:rPr>
              <a:t>В число ИФИ входят ценные бумаги                     и относящиеся к ним финансовые инструменты нерезидентов и (или) иностранных структур без образования юр. лица, которым присвоен </a:t>
            </a:r>
            <a:r>
              <a:rPr lang="ru-RU" sz="2000" dirty="0" smtClean="0">
                <a:latin typeface="+mj-lt"/>
              </a:rPr>
              <a:t>международный идентификационный код ценной бумаги </a:t>
            </a:r>
            <a:r>
              <a:rPr lang="ru-RU" sz="2000" b="0" dirty="0" smtClean="0">
                <a:latin typeface="+mj-lt"/>
              </a:rPr>
              <a:t>(</a:t>
            </a:r>
            <a:r>
              <a:rPr lang="en-US" sz="2000" b="0" dirty="0" smtClean="0">
                <a:latin typeface="+mj-lt"/>
              </a:rPr>
              <a:t>ISIN</a:t>
            </a:r>
            <a:r>
              <a:rPr lang="ru-RU" sz="2000" b="0" dirty="0" smtClean="0">
                <a:latin typeface="+mj-lt"/>
              </a:rPr>
              <a:t>) </a:t>
            </a:r>
            <a:endParaRPr lang="ru-RU" sz="2000" b="0" dirty="0"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AE1514C-5E56-4738-A1FF-4B1CFD2A3E36}" type="slidenum">
              <a:rPr lang="ru-RU" noProof="1" smtClean="0"/>
              <a:pPr rtl="0"/>
              <a:t>3</a:t>
            </a:fld>
            <a:endParaRPr lang="ru-RU" noProof="1"/>
          </a:p>
        </p:txBody>
      </p:sp>
      <p:sp>
        <p:nvSpPr>
          <p:cNvPr id="4" name="Блок-схема: узел 3"/>
          <p:cNvSpPr/>
          <p:nvPr/>
        </p:nvSpPr>
        <p:spPr>
          <a:xfrm>
            <a:off x="6344251" y="528651"/>
            <a:ext cx="45719" cy="5293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44250" y="2392880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344249" y="4819048"/>
            <a:ext cx="45719" cy="5293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5063" y="148517"/>
            <a:ext cx="7428118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      При </a:t>
            </a:r>
            <a:r>
              <a:rPr lang="ru-RU" sz="2400" dirty="0">
                <a:latin typeface="+mj-lt"/>
              </a:rPr>
              <a:t>невозможности по независящим от служащего причинам осуществить отчуждение ИФИ, такое </a:t>
            </a:r>
            <a:r>
              <a:rPr lang="ru-RU" sz="2400" b="1" dirty="0">
                <a:latin typeface="+mj-lt"/>
              </a:rPr>
              <a:t>отчуждение должно быть осуществлено</a:t>
            </a:r>
            <a:r>
              <a:rPr lang="ru-RU" sz="2400" dirty="0">
                <a:latin typeface="+mj-lt"/>
              </a:rPr>
              <a:t> в течение </a:t>
            </a:r>
            <a:r>
              <a:rPr lang="ru-RU" sz="2400" b="1" dirty="0">
                <a:latin typeface="+mj-lt"/>
              </a:rPr>
              <a:t>трех месяцев со дня прекращения действия препятствующих обстоятельств.</a:t>
            </a:r>
          </a:p>
        </p:txBody>
      </p:sp>
      <p:sp>
        <p:nvSpPr>
          <p:cNvPr id="3" name="Овал 2"/>
          <p:cNvSpPr/>
          <p:nvPr/>
        </p:nvSpPr>
        <p:spPr>
          <a:xfrm>
            <a:off x="7793748" y="24564"/>
            <a:ext cx="4287392" cy="398532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Невозможность выполнить требования об отчуждении ИФИ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595" y="2139757"/>
            <a:ext cx="617606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</a:pPr>
            <a:r>
              <a:rPr lang="ru-RU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указанным обстоятельствам относятся: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</a:pPr>
            <a:r>
              <a:rPr lang="ru-RU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арест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</a:pPr>
            <a:endParaRPr lang="ru-RU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</a:pPr>
            <a:r>
              <a:rPr lang="ru-RU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 </a:t>
            </a:r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распоряжения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наложенный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компетентными органами иностранного государства в соответствии с законодательством данного иностранного государства, на территории которого имеются иностранные финансовые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инструменты;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</a:pPr>
            <a:endParaRPr lang="ru-RU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50000"/>
            </a:pPr>
            <a:r>
              <a:rPr lang="ru-RU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иные обстоятельства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зависящие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воли лиц, в отношении которых установлен рассматриваемый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68934" y="4078009"/>
            <a:ext cx="4912206" cy="2185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SzPct val="150000"/>
            </a:pPr>
            <a:r>
              <a:rPr lang="ru-RU" sz="20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Каждый </a:t>
            </a:r>
            <a:r>
              <a:rPr lang="ru-RU" sz="20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случай невыполнения </a:t>
            </a:r>
            <a:r>
              <a:rPr lang="ru-RU" sz="20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обязанности по отчуждению подлежит </a:t>
            </a:r>
            <a:r>
              <a:rPr lang="ru-RU" sz="2000" b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рассмотрению </a:t>
            </a:r>
            <a:r>
              <a:rPr lang="ru-RU" sz="2000" b="1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заседании </a:t>
            </a:r>
            <a:r>
              <a:rPr lang="ru-RU" sz="2000" b="1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комиссии  </a:t>
            </a:r>
            <a:r>
              <a:rPr lang="ru-RU" sz="20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соблюдению </a:t>
            </a:r>
            <a:r>
              <a:rPr lang="ru-RU" sz="20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требований к служебному </a:t>
            </a:r>
            <a:r>
              <a:rPr lang="ru-RU" sz="20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поведению и урегулированию конфликта </a:t>
            </a:r>
            <a:r>
              <a:rPr lang="ru-RU" sz="20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интересов</a:t>
            </a:r>
            <a:endParaRPr lang="ru-RU" sz="16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69587" y="2563368"/>
            <a:ext cx="445008" cy="375775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269587" y="3174866"/>
            <a:ext cx="445008" cy="375775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269587" y="5705604"/>
            <a:ext cx="445008" cy="375775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7431733" y="4110778"/>
            <a:ext cx="445008" cy="375775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E1514C-5E56-4738-A1FF-4B1CFD2A3E36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131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ятиугольник 14"/>
          <p:cNvSpPr/>
          <p:nvPr/>
        </p:nvSpPr>
        <p:spPr>
          <a:xfrm>
            <a:off x="-1" y="0"/>
            <a:ext cx="7064829" cy="6858000"/>
          </a:xfrm>
          <a:prstGeom prst="homePlate">
            <a:avLst>
              <a:gd name="adj" fmla="val 1793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74686" y="1089898"/>
            <a:ext cx="44631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Правонарушением </a:t>
            </a:r>
            <a:r>
              <a:rPr lang="ru-RU" sz="2800" dirty="0">
                <a:latin typeface="+mj-lt"/>
              </a:rPr>
              <a:t>является </a:t>
            </a:r>
            <a:r>
              <a:rPr lang="ru-RU" sz="2800" b="1" dirty="0" smtClean="0">
                <a:latin typeface="+mj-lt"/>
              </a:rPr>
              <a:t>НЕ</a:t>
            </a:r>
            <a:r>
              <a:rPr lang="ru-RU" sz="2800" dirty="0" smtClean="0">
                <a:latin typeface="+mj-lt"/>
              </a:rPr>
              <a:t>  </a:t>
            </a:r>
            <a:r>
              <a:rPr lang="ru-RU" sz="2800" dirty="0">
                <a:latin typeface="+mj-lt"/>
              </a:rPr>
              <a:t>факт владения </a:t>
            </a:r>
            <a:r>
              <a:rPr lang="ru-RU" sz="2800" dirty="0" smtClean="0">
                <a:latin typeface="+mj-lt"/>
              </a:rPr>
              <a:t>ЦБ, а </a:t>
            </a:r>
            <a:r>
              <a:rPr lang="ru-RU" sz="2800" dirty="0">
                <a:latin typeface="+mj-lt"/>
              </a:rPr>
              <a:t>неисполнение обязанности уведомить </a:t>
            </a:r>
            <a:r>
              <a:rPr lang="ru-RU" sz="2800" dirty="0" smtClean="0">
                <a:latin typeface="+mj-lt"/>
              </a:rPr>
              <a:t>о </a:t>
            </a:r>
            <a:r>
              <a:rPr lang="ru-RU" sz="2800" dirty="0">
                <a:latin typeface="+mj-lt"/>
              </a:rPr>
              <a:t>возникшем конфликте интересов или о возможности его </a:t>
            </a:r>
            <a:r>
              <a:rPr lang="ru-RU" sz="2800" dirty="0" smtClean="0">
                <a:latin typeface="+mj-lt"/>
              </a:rPr>
              <a:t>возникновения, </a:t>
            </a:r>
            <a:r>
              <a:rPr lang="ru-RU" sz="2800" dirty="0">
                <a:latin typeface="+mj-lt"/>
              </a:rPr>
              <a:t>связанного с владением такими </a:t>
            </a:r>
            <a:r>
              <a:rPr lang="ru-RU" sz="2800" dirty="0" smtClean="0">
                <a:latin typeface="+mj-lt"/>
              </a:rPr>
              <a:t>ЦБ.</a:t>
            </a:r>
            <a:endParaRPr lang="ru-RU" sz="2800" dirty="0">
              <a:latin typeface="+mj-lt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0422" y="1754196"/>
            <a:ext cx="609055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Обстоятельства, характеризующие конкретную ситуацию в качестве конфликта интересов: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наличие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личной заинтересованности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;</a:t>
            </a: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наличие у гражданского служащего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полномочий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для реализации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личной заинтересованности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наличие связи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между получением (возможностью получения) доходов </a:t>
            </a:r>
            <a:r>
              <a:rPr lang="ru-RU" sz="2000" dirty="0" smtClean="0">
                <a:solidFill>
                  <a:schemeClr val="bg1"/>
                </a:solidFill>
              </a:rPr>
              <a:t>или </a:t>
            </a:r>
            <a:r>
              <a:rPr lang="ru-RU" sz="2000" dirty="0">
                <a:solidFill>
                  <a:schemeClr val="bg1"/>
                </a:solidFill>
              </a:rPr>
              <a:t>выгод гражданским служащим и (или) лицами, с которыми связана его личная заинтересованность, и реализацией (возможной реализацией) гражданским служащим своих полномочий.</a:t>
            </a:r>
          </a:p>
          <a:p>
            <a:endParaRPr lang="ru-RU" dirty="0"/>
          </a:p>
        </p:txBody>
      </p:sp>
      <p:sp>
        <p:nvSpPr>
          <p:cNvPr id="8" name="Текст 17"/>
          <p:cNvSpPr txBox="1">
            <a:spLocks/>
          </p:cNvSpPr>
          <p:nvPr/>
        </p:nvSpPr>
        <p:spPr>
          <a:xfrm>
            <a:off x="0" y="166134"/>
            <a:ext cx="7790101" cy="1421928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noProof="1"/>
          </a:p>
        </p:txBody>
      </p:sp>
      <p:sp>
        <p:nvSpPr>
          <p:cNvPr id="6" name="Прямоугольник 5"/>
          <p:cNvSpPr/>
          <p:nvPr/>
        </p:nvSpPr>
        <p:spPr>
          <a:xfrm>
            <a:off x="7978" y="166134"/>
            <a:ext cx="5987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КОНФЛИКТ ИНТЕРЕСОВ ИЛИ ВОЗМОЖНОСТЬ ЕГО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ВОЗНИКНОВЕНИЯ ПРИ ВЛАДЕНИИ ЦЕННЫМИ БУМАГАМИ 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9162097" y="5769946"/>
            <a:ext cx="488319" cy="484632"/>
          </a:xfrm>
          <a:prstGeom prst="notch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AE1514C-5E56-4738-A1FF-4B1CFD2A3E36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3788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6191053" y="4364953"/>
            <a:ext cx="5234134" cy="210793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узел 1"/>
          <p:cNvSpPr/>
          <p:nvPr/>
        </p:nvSpPr>
        <p:spPr>
          <a:xfrm>
            <a:off x="540021" y="1667439"/>
            <a:ext cx="4392391" cy="4224213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911093" y="2798638"/>
            <a:ext cx="3590223" cy="203132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 </a:t>
            </a:r>
            <a:r>
              <a:rPr lang="ru-RU" b="1" dirty="0" smtClean="0">
                <a:solidFill>
                  <a:schemeClr val="tx1"/>
                </a:solidFill>
              </a:rPr>
              <a:t>возникновении или возможности </a:t>
            </a:r>
            <a:r>
              <a:rPr lang="ru-RU" b="1" dirty="0">
                <a:solidFill>
                  <a:schemeClr val="tx1"/>
                </a:solidFill>
              </a:rPr>
              <a:t>возникновения конфликта интересов </a:t>
            </a:r>
            <a:r>
              <a:rPr lang="ru-RU" b="1" dirty="0" smtClean="0">
                <a:solidFill>
                  <a:schemeClr val="tx1"/>
                </a:solidFill>
              </a:rPr>
              <a:t>необходимо: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092723" y="445173"/>
            <a:ext cx="5414457" cy="2353465"/>
          </a:xfrm>
        </p:spPr>
        <p:txBody>
          <a:bodyPr/>
          <a:lstStyle/>
          <a:p>
            <a:pPr algn="just"/>
            <a:r>
              <a:rPr lang="ru-RU" dirty="0" smtClean="0"/>
              <a:t>      Направить </a:t>
            </a:r>
            <a:r>
              <a:rPr lang="ru-RU" dirty="0"/>
              <a:t>уведомление </a:t>
            </a:r>
            <a:r>
              <a:rPr lang="ru-RU" b="0" dirty="0"/>
              <a:t>о возникновении личной заинтересованности при исполнении должностных обязанностей, которая приводит / может привести к конфликту интересов представителю нанимателя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b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6092721" y="2695610"/>
            <a:ext cx="5414457" cy="1311128"/>
          </a:xfrm>
        </p:spPr>
        <p:txBody>
          <a:bodyPr/>
          <a:lstStyle/>
          <a:p>
            <a:pPr algn="just"/>
            <a:r>
              <a:rPr lang="ru-RU" dirty="0" smtClean="0"/>
              <a:t>      Передать </a:t>
            </a:r>
            <a:r>
              <a:rPr lang="ru-RU" dirty="0"/>
              <a:t>ценные бумаги </a:t>
            </a:r>
            <a:r>
              <a:rPr lang="ru-RU" dirty="0" smtClean="0"/>
              <a:t>                          в </a:t>
            </a:r>
            <a:r>
              <a:rPr lang="ru-RU" dirty="0"/>
              <a:t>доверительное управление  </a:t>
            </a:r>
            <a:r>
              <a:rPr lang="ru-RU" dirty="0" smtClean="0"/>
              <a:t>                              </a:t>
            </a:r>
            <a:r>
              <a:rPr lang="ru-RU" b="0" dirty="0" smtClean="0"/>
              <a:t>(в </a:t>
            </a:r>
            <a:r>
              <a:rPr lang="ru-RU" b="0" dirty="0"/>
              <a:t>целях предотвращения конфликта </a:t>
            </a:r>
            <a:r>
              <a:rPr lang="ru-RU" b="0" dirty="0" smtClean="0"/>
              <a:t>интересов) </a:t>
            </a:r>
            <a:endParaRPr lang="ru-RU" b="0" dirty="0"/>
          </a:p>
        </p:txBody>
      </p:sp>
      <p:pic>
        <p:nvPicPr>
          <p:cNvPr id="1028" name="Picture 4" descr="https://cdn-icons-png.flaticon.com/512/2252/225254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0338">
            <a:off x="4817578" y="1585351"/>
            <a:ext cx="1062177" cy="10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-icons-png.flaticon.com/512/2252/225254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754">
            <a:off x="5147272" y="2588479"/>
            <a:ext cx="1028706" cy="9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5AE1514C-5E56-4738-A1FF-4B1CFD2A3E36}" type="slidenum">
              <a:rPr lang="ru-RU" noProof="1" smtClean="0"/>
              <a:pPr rtl="0"/>
              <a:t>6</a:t>
            </a:fld>
            <a:endParaRPr lang="ru-RU" noProof="1"/>
          </a:p>
        </p:txBody>
      </p:sp>
      <p:pic>
        <p:nvPicPr>
          <p:cNvPr id="10" name="Picture 8" descr="https://cdn-icons-png.flaticon.com/512/2252/2252540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3951" flipV="1">
            <a:off x="5476209" y="4194158"/>
            <a:ext cx="1429687" cy="168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26720" y="4603311"/>
            <a:ext cx="45431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случае отсутствия </a:t>
            </a:r>
            <a:r>
              <a:rPr lang="ru-RU" sz="2000" dirty="0" smtClean="0"/>
              <a:t>указанных</a:t>
            </a:r>
            <a:r>
              <a:rPr lang="ru-RU" sz="2000" b="1" dirty="0" smtClean="0"/>
              <a:t> </a:t>
            </a:r>
            <a:r>
              <a:rPr lang="ru-RU" sz="2000" dirty="0" smtClean="0"/>
              <a:t>обстоятельств </a:t>
            </a:r>
            <a:r>
              <a:rPr lang="ru-RU" sz="2000" b="1" dirty="0" smtClean="0"/>
              <a:t>передавать</a:t>
            </a:r>
            <a:r>
              <a:rPr lang="ru-RU" sz="2000" dirty="0" smtClean="0"/>
              <a:t> соответствующие ценные </a:t>
            </a:r>
            <a:r>
              <a:rPr lang="ru-RU" sz="2000" dirty="0"/>
              <a:t>бумаги </a:t>
            </a:r>
            <a:r>
              <a:rPr lang="ru-RU" sz="2000" dirty="0" smtClean="0"/>
              <a:t>в </a:t>
            </a:r>
            <a:r>
              <a:rPr lang="ru-RU" sz="2000" dirty="0"/>
              <a:t>доверительное управление </a:t>
            </a:r>
            <a:r>
              <a:rPr lang="ru-RU" sz="2000" b="1" dirty="0" smtClean="0"/>
              <a:t>не </a:t>
            </a:r>
            <a:r>
              <a:rPr lang="ru-RU" sz="2000" b="1" dirty="0"/>
              <a:t>требуется.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6441308" y="614018"/>
            <a:ext cx="45719" cy="5293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308" y="2845400"/>
            <a:ext cx="54869" cy="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узел 13"/>
          <p:cNvSpPr/>
          <p:nvPr/>
        </p:nvSpPr>
        <p:spPr>
          <a:xfrm>
            <a:off x="1390850" y="1819174"/>
            <a:ext cx="4567188" cy="4119613"/>
          </a:xfrm>
          <a:prstGeom prst="flowChartConnector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772978" y="733154"/>
            <a:ext cx="4546332" cy="5133713"/>
          </a:xfr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случае приобретения ценных бумаг в порядке наследования, владение которыми приводит или может привести к конфликту </a:t>
            </a:r>
            <a:r>
              <a:rPr lang="ru-RU" dirty="0" smtClean="0">
                <a:solidFill>
                  <a:schemeClr val="tx1"/>
                </a:solidFill>
              </a:rPr>
              <a:t>интересов наследнику </a:t>
            </a:r>
            <a:r>
              <a:rPr lang="ru-RU" dirty="0">
                <a:solidFill>
                  <a:schemeClr val="tx1"/>
                </a:solidFill>
              </a:rPr>
              <a:t>следует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направить уведомление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представителю нанимателя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принять меры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 урегулированию (предотвращению) такого конфликта интересов.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29737" y="2215391"/>
            <a:ext cx="3884597" cy="3516860"/>
          </a:xfrm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Порядок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>
                <a:solidFill>
                  <a:schemeClr val="tx1"/>
                </a:solidFill>
              </a:rPr>
              <a:t>действий гражданского служащего </a:t>
            </a:r>
            <a:r>
              <a:rPr lang="ru-RU" sz="2400" b="0" dirty="0" smtClean="0">
                <a:solidFill>
                  <a:schemeClr val="tx1"/>
                </a:solidFill>
              </a:rPr>
              <a:t>в </a:t>
            </a:r>
            <a:r>
              <a:rPr lang="ru-RU" sz="2400" b="0" dirty="0">
                <a:solidFill>
                  <a:schemeClr val="tx1"/>
                </a:solidFill>
              </a:rPr>
              <a:t>случае приобретения иностранных финансовых активов в результате принятия наследства </a:t>
            </a:r>
            <a:r>
              <a:rPr lang="ru-RU" sz="2400" dirty="0" smtClean="0">
                <a:solidFill>
                  <a:schemeClr val="tx1"/>
                </a:solidFill>
              </a:rPr>
              <a:t>предусмотрен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>
                <a:solidFill>
                  <a:schemeClr val="tx1"/>
                </a:solidFill>
              </a:rPr>
              <a:t>в </a:t>
            </a:r>
            <a:r>
              <a:rPr lang="ru-RU" sz="2400" b="0" dirty="0" smtClean="0">
                <a:solidFill>
                  <a:schemeClr val="tx1"/>
                </a:solidFill>
              </a:rPr>
              <a:t>ч. </a:t>
            </a:r>
            <a:r>
              <a:rPr lang="ru-RU" sz="2400" b="0" dirty="0">
                <a:solidFill>
                  <a:schemeClr val="tx1"/>
                </a:solidFill>
              </a:rPr>
              <a:t>4 </a:t>
            </a:r>
            <a:r>
              <a:rPr lang="ru-RU" sz="2400" b="0" dirty="0" smtClean="0">
                <a:solidFill>
                  <a:schemeClr val="tx1"/>
                </a:solidFill>
              </a:rPr>
              <a:t>ст. </a:t>
            </a:r>
            <a:r>
              <a:rPr lang="ru-RU" sz="2400" b="0" dirty="0">
                <a:solidFill>
                  <a:schemeClr val="tx1"/>
                </a:solidFill>
              </a:rPr>
              <a:t>3 </a:t>
            </a:r>
            <a:r>
              <a:rPr lang="ru-RU" sz="2400" b="0" dirty="0" smtClean="0">
                <a:solidFill>
                  <a:schemeClr val="tx1"/>
                </a:solidFill>
              </a:rPr>
              <a:t>Федерального </a:t>
            </a:r>
            <a:r>
              <a:rPr lang="ru-RU" sz="2400" b="0" dirty="0">
                <a:solidFill>
                  <a:schemeClr val="tx1"/>
                </a:solidFill>
              </a:rPr>
              <a:t>закона </a:t>
            </a:r>
            <a:r>
              <a:rPr lang="ru-RU" sz="2400" b="0" dirty="0" smtClean="0">
                <a:solidFill>
                  <a:schemeClr val="tx1"/>
                </a:solidFill>
              </a:rPr>
              <a:t>                от 07.05.2013 </a:t>
            </a:r>
            <a:r>
              <a:rPr lang="ru-RU" sz="2400" b="0" dirty="0">
                <a:solidFill>
                  <a:schemeClr val="tx1"/>
                </a:solidFill>
              </a:rPr>
              <a:t>г</a:t>
            </a:r>
            <a:r>
              <a:rPr lang="ru-RU" sz="2400" b="0" dirty="0" smtClean="0">
                <a:solidFill>
                  <a:schemeClr val="tx1"/>
                </a:solidFill>
              </a:rPr>
              <a:t>. № </a:t>
            </a:r>
            <a:r>
              <a:rPr lang="ru-RU" sz="2400" b="0" dirty="0">
                <a:solidFill>
                  <a:schemeClr val="tx1"/>
                </a:solidFill>
              </a:rPr>
              <a:t>79-ФЗ.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997E989-D798-4C62-8E93-3D2D613C2488}" type="slidenum">
              <a:rPr lang="ru-RU" noProof="1" smtClean="0"/>
              <a:pPr rtl="0"/>
              <a:t>7</a:t>
            </a:fld>
            <a:endParaRPr lang="ru-RU" noProof="1"/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29775"/>
            <a:ext cx="43345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Приобретение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ценных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бумаг </a:t>
            </a:r>
            <a:endParaRPr lang="ru-RU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в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порядке </a:t>
            </a:r>
            <a:endParaRPr lang="ru-RU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наследования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6641511" y="821195"/>
            <a:ext cx="445008" cy="375775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5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Блок-схема: узел 99"/>
          <p:cNvSpPr/>
          <p:nvPr/>
        </p:nvSpPr>
        <p:spPr>
          <a:xfrm>
            <a:off x="4919205" y="4435260"/>
            <a:ext cx="2340700" cy="225935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Блок-схема: узел 97"/>
          <p:cNvSpPr/>
          <p:nvPr/>
        </p:nvSpPr>
        <p:spPr>
          <a:xfrm>
            <a:off x="8702204" y="4103405"/>
            <a:ext cx="2296659" cy="215041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Блок-схема: узел 95"/>
          <p:cNvSpPr/>
          <p:nvPr/>
        </p:nvSpPr>
        <p:spPr>
          <a:xfrm>
            <a:off x="861640" y="3896498"/>
            <a:ext cx="2337088" cy="226070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узел 58"/>
          <p:cNvSpPr/>
          <p:nvPr/>
        </p:nvSpPr>
        <p:spPr>
          <a:xfrm>
            <a:off x="8851810" y="4043893"/>
            <a:ext cx="2251450" cy="2085784"/>
          </a:xfrm>
          <a:prstGeom prst="flowChartConnector">
            <a:avLst/>
          </a:prstGeom>
          <a:solidFill>
            <a:schemeClr val="accent3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>
            <a:off x="5074792" y="4224025"/>
            <a:ext cx="2476373" cy="2389022"/>
          </a:xfrm>
          <a:prstGeom prst="flowChartConnector">
            <a:avLst/>
          </a:prstGeom>
          <a:solidFill>
            <a:schemeClr val="accent3"/>
          </a:solidFill>
          <a:ln w="19050">
            <a:solidFill>
              <a:srgbClr val="0074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1005933" y="3930947"/>
            <a:ext cx="2251450" cy="2085784"/>
          </a:xfrm>
          <a:prstGeom prst="flowChartConnector">
            <a:avLst/>
          </a:prstGeom>
          <a:solidFill>
            <a:schemeClr val="accent3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>
            <a:off x="6518480" y="1137895"/>
            <a:ext cx="2605942" cy="2412851"/>
          </a:xfrm>
          <a:prstGeom prst="flowChartConnector">
            <a:avLst/>
          </a:prstGeom>
          <a:solidFill>
            <a:srgbClr val="0074AF"/>
          </a:solidFill>
          <a:ln>
            <a:solidFill>
              <a:srgbClr val="0074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236038" y="1583160"/>
            <a:ext cx="2772075" cy="2595350"/>
          </a:xfrm>
          <a:prstGeom prst="flowChartConnector">
            <a:avLst/>
          </a:prstGeom>
          <a:solidFill>
            <a:srgbClr val="0074AF"/>
          </a:solidFill>
          <a:ln>
            <a:solidFill>
              <a:srgbClr val="0074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9901175" y="1100635"/>
            <a:ext cx="1973180" cy="1948243"/>
          </a:xfrm>
          <a:prstGeom prst="flowChartConnector">
            <a:avLst/>
          </a:prstGeom>
          <a:solidFill>
            <a:srgbClr val="0074AF"/>
          </a:solidFill>
          <a:ln>
            <a:solidFill>
              <a:srgbClr val="0074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73522" y="915593"/>
            <a:ext cx="2438398" cy="2353394"/>
          </a:xfrm>
          <a:prstGeom prst="flowChartConnector">
            <a:avLst/>
          </a:prstGeom>
          <a:solidFill>
            <a:srgbClr val="0074AF"/>
          </a:solidFill>
          <a:ln>
            <a:solidFill>
              <a:srgbClr val="0074A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997E989-D798-4C62-8E93-3D2D613C2488}" type="slidenum">
              <a:rPr lang="ru-RU" noProof="1" smtClean="0"/>
              <a:pPr rtl="0"/>
              <a:t>8</a:t>
            </a:fld>
            <a:endParaRPr lang="ru-RU" noProof="1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0" y="204561"/>
            <a:ext cx="12179111" cy="479941"/>
          </a:xfrm>
        </p:spPr>
        <p:txBody>
          <a:bodyPr rtlCol="0"/>
          <a:lstStyle/>
          <a:p>
            <a:pPr algn="ctr"/>
            <a:r>
              <a:rPr lang="ru-RU" sz="2400" b="1" noProof="1" smtClean="0">
                <a:solidFill>
                  <a:srgbClr val="0070C0"/>
                </a:solidFill>
              </a:rPr>
              <a:t>ПЕРЕДАЧА ЦЕННЫХ БУМАГ В ДОВЕРИТЕЛЬНОЕ УПРАВЛЕНИЕ                        </a:t>
            </a:r>
            <a:endParaRPr lang="ru-RU" sz="2400" b="1" noProof="1">
              <a:solidFill>
                <a:srgbClr val="0070C0"/>
              </a:solidFill>
            </a:endParaRPr>
          </a:p>
          <a:p>
            <a:pPr rtl="0"/>
            <a:endParaRPr lang="ru-RU" noProof="1"/>
          </a:p>
        </p:txBody>
      </p:sp>
      <p:sp>
        <p:nvSpPr>
          <p:cNvPr id="8" name="Прямоугольник 7"/>
          <p:cNvSpPr/>
          <p:nvPr/>
        </p:nvSpPr>
        <p:spPr>
          <a:xfrm>
            <a:off x="249785" y="1342861"/>
            <a:ext cx="2502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не влечет перехода </a:t>
            </a:r>
            <a:endParaRPr lang="ru-RU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права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собственности на них к доверительному управляющему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996351" y="1395059"/>
            <a:ext cx="17806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не устраняет возможность возникновения конфликта интересов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3706" y="1995224"/>
            <a:ext cx="2531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не исключает необходимость принятия собственником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мер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по урегулированию конфликта интересов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91287" y="4362161"/>
            <a:ext cx="2280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сохраняется право </a:t>
            </a:r>
            <a:r>
              <a:rPr lang="ru-RU" b="1" dirty="0">
                <a:latin typeface="+mj-lt"/>
              </a:rPr>
              <a:t>на получение дохода от ценных </a:t>
            </a:r>
            <a:r>
              <a:rPr lang="ru-RU" b="1" dirty="0" smtClean="0">
                <a:latin typeface="+mj-lt"/>
              </a:rPr>
              <a:t>бумаг </a:t>
            </a:r>
            <a:endParaRPr lang="ru-RU" b="1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51810" y="4639160"/>
            <a:ext cx="2226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сохраняется </a:t>
            </a:r>
            <a:r>
              <a:rPr lang="ru-RU" b="1" dirty="0" smtClean="0">
                <a:latin typeface="+mj-lt"/>
              </a:rPr>
              <a:t>право </a:t>
            </a:r>
            <a:r>
              <a:rPr lang="ru-RU" b="1" dirty="0">
                <a:latin typeface="+mj-lt"/>
              </a:rPr>
              <a:t>на участие в организациях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170780" y="4679872"/>
            <a:ext cx="2284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сохраняется право </a:t>
            </a:r>
            <a:r>
              <a:rPr lang="ru-RU" b="1" dirty="0">
                <a:latin typeface="+mj-lt"/>
              </a:rPr>
              <a:t>на получение доходов от иного использования этого имущества</a:t>
            </a:r>
          </a:p>
        </p:txBody>
      </p:sp>
      <p:sp>
        <p:nvSpPr>
          <p:cNvPr id="51" name="Блок-схема: узел 50"/>
          <p:cNvSpPr/>
          <p:nvPr/>
        </p:nvSpPr>
        <p:spPr>
          <a:xfrm>
            <a:off x="169695" y="947173"/>
            <a:ext cx="2558647" cy="2452594"/>
          </a:xfrm>
          <a:prstGeom prst="flowChartConnector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3133104" y="1635414"/>
            <a:ext cx="2816318" cy="2657454"/>
          </a:xfrm>
          <a:prstGeom prst="flowChartConnector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9777098" y="1156441"/>
            <a:ext cx="2109087" cy="1969076"/>
          </a:xfrm>
          <a:prstGeom prst="flowChartConnector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651666" y="1462216"/>
            <a:ext cx="23042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существляется в целях предотвращения конфликта интересов, а не его урегулирования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Блок-схема: узел 54"/>
          <p:cNvSpPr/>
          <p:nvPr/>
        </p:nvSpPr>
        <p:spPr>
          <a:xfrm>
            <a:off x="6442121" y="1096928"/>
            <a:ext cx="2599156" cy="2534538"/>
          </a:xfrm>
          <a:prstGeom prst="flowChartConnector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2527851" y="865629"/>
            <a:ext cx="433615" cy="491641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H="1">
            <a:off x="4236740" y="865629"/>
            <a:ext cx="382689" cy="680156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9492332" y="882725"/>
            <a:ext cx="438578" cy="45744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6340539" y="865629"/>
            <a:ext cx="356698" cy="49909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0" name="Picture 4" descr="https://cdn-icons-png.flaticon.com/512/2252/225254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4929">
            <a:off x="311440" y="3093094"/>
            <a:ext cx="1165034" cy="11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4" descr="https://cdn-icons-png.flaticon.com/512/2252/225254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111">
            <a:off x="3386347" y="4877437"/>
            <a:ext cx="1262952" cy="12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ttps://cdn-icons-png.flaticon.com/512/2252/225254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761">
            <a:off x="7622518" y="5074721"/>
            <a:ext cx="1062177" cy="10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16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250322" y="848922"/>
            <a:ext cx="5273952" cy="5184451"/>
          </a:xfrm>
          <a:prstGeom prst="ellipse">
            <a:avLst/>
          </a:prstGeom>
          <a:solidFill>
            <a:schemeClr val="bg1"/>
          </a:solidFill>
          <a:ln w="19050" cap="flat" cmpd="thinThick" algn="ctr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4075044" y="404932"/>
            <a:ext cx="7714184" cy="1255728"/>
          </a:xfrm>
          <a:prstGeom prst="rect">
            <a:avLst/>
          </a:prstGeom>
        </p:spPr>
        <p:txBody>
          <a:bodyPr rtlCol="0"/>
          <a:lstStyle/>
          <a:p>
            <a:pPr algn="r"/>
            <a:r>
              <a:rPr lang="ru-RU" sz="2800" noProof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 мерам </a:t>
            </a:r>
            <a:r>
              <a:rPr lang="ru-RU" sz="2800" noProof="1">
                <a:solidFill>
                  <a:schemeClr val="accent3">
                    <a:lumMod val="40000"/>
                    <a:lumOff val="60000"/>
                  </a:schemeClr>
                </a:solidFill>
              </a:rPr>
              <a:t>по урегулированию конфликта интересов </a:t>
            </a:r>
            <a:r>
              <a:rPr lang="ru-RU" sz="2800" noProof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связи с владением ценными бумагами относятся</a:t>
            </a:r>
            <a:r>
              <a:rPr lang="ru-RU" sz="2800" noProof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:</a:t>
            </a:r>
            <a:endParaRPr lang="ru-RU" sz="2800" noProof="1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15789" y="2247721"/>
            <a:ext cx="5773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Отвод</a:t>
            </a:r>
          </a:p>
          <a:p>
            <a:pPr marL="342900" indent="-342900" algn="r"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pPr marL="342900" indent="-342900" algn="r"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Самоотвод</a:t>
            </a:r>
          </a:p>
          <a:p>
            <a:pPr algn="r">
              <a:buClr>
                <a:srgbClr val="92D050"/>
              </a:buClr>
              <a:buSzPct val="150000"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342900" indent="-342900" algn="r"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зменение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должностного положения соответствующего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лица</a:t>
            </a:r>
          </a:p>
          <a:p>
            <a:pPr marL="342900" indent="-342900" algn="r"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pPr marL="342900" indent="-342900" algn="r"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тказ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от выгоды, являющейся причиной возникновения конфликта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интересов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3455" y="1917653"/>
            <a:ext cx="48876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4AF"/>
                </a:solidFill>
              </a:rPr>
              <a:t>Представитель </a:t>
            </a:r>
            <a:r>
              <a:rPr lang="ru-RU" sz="2400" b="1" dirty="0">
                <a:solidFill>
                  <a:srgbClr val="0074AF"/>
                </a:solidFill>
              </a:rPr>
              <a:t>нанимателя</a:t>
            </a:r>
            <a:r>
              <a:rPr lang="ru-RU" sz="2400" b="1" dirty="0">
                <a:solidFill>
                  <a:srgbClr val="0074AF"/>
                </a:solidFill>
                <a:latin typeface="+mj-lt"/>
              </a:rPr>
              <a:t>, </a:t>
            </a:r>
            <a:endParaRPr lang="ru-RU" sz="2400" b="1" dirty="0" smtClean="0">
              <a:solidFill>
                <a:srgbClr val="0074AF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74AF"/>
                </a:solidFill>
                <a:latin typeface="+mj-lt"/>
              </a:rPr>
              <a:t>а </a:t>
            </a:r>
            <a:r>
              <a:rPr lang="ru-RU" sz="2400" b="1" dirty="0">
                <a:solidFill>
                  <a:srgbClr val="0074AF"/>
                </a:solidFill>
                <a:latin typeface="+mj-lt"/>
              </a:rPr>
              <a:t>также подразделение и (или) комиссия по соблюдению требований к служебному поведению и урегулированию конфликта интересов </a:t>
            </a:r>
            <a:r>
              <a:rPr lang="ru-RU" sz="2400" b="1" dirty="0">
                <a:solidFill>
                  <a:srgbClr val="0074AF"/>
                </a:solidFill>
              </a:rPr>
              <a:t>не вправе требовать </a:t>
            </a:r>
            <a:r>
              <a:rPr lang="ru-RU" sz="2400" dirty="0">
                <a:solidFill>
                  <a:srgbClr val="0074AF"/>
                </a:solidFill>
                <a:latin typeface="+mj-lt"/>
              </a:rPr>
              <a:t>обязательного</a:t>
            </a:r>
            <a:r>
              <a:rPr lang="ru-RU" sz="2400" b="1" dirty="0">
                <a:solidFill>
                  <a:srgbClr val="0074AF"/>
                </a:solidFill>
              </a:rPr>
              <a:t> отчуждения ценных </a:t>
            </a:r>
            <a:r>
              <a:rPr lang="ru-RU" sz="2400" b="1" dirty="0" smtClean="0">
                <a:solidFill>
                  <a:srgbClr val="0074AF"/>
                </a:solidFill>
              </a:rPr>
              <a:t>бумаг</a:t>
            </a:r>
            <a:r>
              <a:rPr lang="ru-RU" sz="2400" b="1" dirty="0" smtClean="0">
                <a:solidFill>
                  <a:srgbClr val="0074AF"/>
                </a:solidFill>
                <a:latin typeface="+mj-lt"/>
              </a:rPr>
              <a:t>.</a:t>
            </a:r>
            <a:endParaRPr lang="ru-RU" sz="2400" b="1" dirty="0">
              <a:solidFill>
                <a:srgbClr val="0074AF"/>
              </a:solidFill>
              <a:latin typeface="+mj-lt"/>
            </a:endParaRPr>
          </a:p>
        </p:txBody>
      </p:sp>
      <p:sp>
        <p:nvSpPr>
          <p:cNvPr id="2" name="Стрелка вправо с вырезом 1"/>
          <p:cNvSpPr/>
          <p:nvPr/>
        </p:nvSpPr>
        <p:spPr>
          <a:xfrm rot="5400000">
            <a:off x="11298548" y="1751083"/>
            <a:ext cx="354593" cy="427451"/>
          </a:xfrm>
          <a:prstGeom prst="notched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23978" y="6541613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874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Создание истории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8384585_TF16401425" id="{4FFF853C-F0E9-4B05-9CA1-10297EE6468B}" vid="{02125B37-770C-4DA6-8E58-EF00A86C7FC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tf16401425_win32</Template>
  <TotalTime>0</TotalTime>
  <Words>1357</Words>
  <Application>Microsoft Office PowerPoint</Application>
  <PresentationFormat>Произвольный</PresentationFormat>
  <Paragraphs>148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Создание истории Neal Creative</vt:lpstr>
      <vt:lpstr>Возможность приобретения государственными служащими  ценных бумаг</vt:lpstr>
      <vt:lpstr>Презентация PowerPoint</vt:lpstr>
      <vt:lpstr>Приобретение  в собственность ценных бумаг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Приобретение ценных бумаг  в рамках договора о брокерском обслуживании / договора доверительного управления</vt:lpstr>
      <vt:lpstr>Презентация PowerPoint</vt:lpstr>
      <vt:lpstr>Особенности владения инвестиционными паями паевых инвестиционных фондов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2022-10-26T07:14:37Z</dcterms:created>
  <dcterms:modified xsi:type="dcterms:W3CDTF">2022-12-28T11:49:35Z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